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45"/>
  </p:notesMasterIdLst>
  <p:handoutMasterIdLst>
    <p:handoutMasterId r:id="rId46"/>
  </p:handoutMasterIdLst>
  <p:sldIdLst>
    <p:sldId id="256" r:id="rId2"/>
    <p:sldId id="288" r:id="rId3"/>
    <p:sldId id="306" r:id="rId4"/>
    <p:sldId id="289" r:id="rId5"/>
    <p:sldId id="290" r:id="rId6"/>
    <p:sldId id="291" r:id="rId7"/>
    <p:sldId id="298" r:id="rId8"/>
    <p:sldId id="258" r:id="rId9"/>
    <p:sldId id="292" r:id="rId10"/>
    <p:sldId id="259" r:id="rId11"/>
    <p:sldId id="300" r:id="rId12"/>
    <p:sldId id="282" r:id="rId13"/>
    <p:sldId id="260" r:id="rId14"/>
    <p:sldId id="261" r:id="rId15"/>
    <p:sldId id="295" r:id="rId16"/>
    <p:sldId id="301" r:id="rId17"/>
    <p:sldId id="262" r:id="rId18"/>
    <p:sldId id="263" r:id="rId19"/>
    <p:sldId id="264" r:id="rId20"/>
    <p:sldId id="265" r:id="rId21"/>
    <p:sldId id="266" r:id="rId22"/>
    <p:sldId id="296" r:id="rId23"/>
    <p:sldId id="267" r:id="rId24"/>
    <p:sldId id="283" r:id="rId25"/>
    <p:sldId id="297" r:id="rId26"/>
    <p:sldId id="274" r:id="rId27"/>
    <p:sldId id="284" r:id="rId28"/>
    <p:sldId id="271" r:id="rId29"/>
    <p:sldId id="272" r:id="rId30"/>
    <p:sldId id="273" r:id="rId31"/>
    <p:sldId id="286" r:id="rId32"/>
    <p:sldId id="287" r:id="rId33"/>
    <p:sldId id="302" r:id="rId34"/>
    <p:sldId id="303" r:id="rId35"/>
    <p:sldId id="304" r:id="rId36"/>
    <p:sldId id="275" r:id="rId37"/>
    <p:sldId id="277" r:id="rId38"/>
    <p:sldId id="285" r:id="rId39"/>
    <p:sldId id="278" r:id="rId40"/>
    <p:sldId id="276" r:id="rId41"/>
    <p:sldId id="280" r:id="rId42"/>
    <p:sldId id="281" r:id="rId43"/>
    <p:sldId id="294" r:id="rId44"/>
  </p:sldIdLst>
  <p:sldSz cx="9144000" cy="6858000" type="screen4x3"/>
  <p:notesSz cx="6797675" cy="9926638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393" autoAdjust="0"/>
  </p:normalViewPr>
  <p:slideViewPr>
    <p:cSldViewPr>
      <p:cViewPr varScale="1">
        <p:scale>
          <a:sx n="62" d="100"/>
          <a:sy n="62" d="100"/>
        </p:scale>
        <p:origin x="678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DB9CDD-F931-4646-98DB-8854DBDD7AEF}" type="datetimeFigureOut">
              <a:rPr lang="th-TH" smtClean="0"/>
              <a:t>31/05/60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4E477F-7D7D-4611-9092-978EEEDEFBF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752605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542AF6-1520-4CAC-A306-6059C298A977}" type="datetimeFigureOut">
              <a:rPr lang="th-TH" smtClean="0"/>
              <a:t>31/05/60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37E79C-5322-4E25-AA0C-0D4E137222F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12010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7E79C-5322-4E25-AA0C-0D4E137222F3}" type="slidenum">
              <a:rPr lang="th-TH" smtClean="0"/>
              <a:t>10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021552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7E79C-5322-4E25-AA0C-0D4E137222F3}" type="slidenum">
              <a:rPr lang="th-TH" smtClean="0"/>
              <a:t>26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879128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h-TH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tx1"/>
                </a:solidFill>
                <a:latin typeface="Verdana" pitchFamily="34" charset="0"/>
                <a:cs typeface="Angsana New" pitchFamily="18" charset="-34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  <a:cs typeface="Angsana New" pitchFamily="18" charset="-34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  <a:cs typeface="Angsana New" pitchFamily="18" charset="-34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  <a:cs typeface="Angsana New" pitchFamily="18" charset="-34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  <a:cs typeface="Angsana New" pitchFamily="18" charset="-34"/>
              </a:defRPr>
            </a:lvl9pPr>
          </a:lstStyle>
          <a:p>
            <a:fld id="{7962482F-5975-44B8-A634-A07B573FB785}" type="slidenum">
              <a:rPr lang="th-TH" sz="1200" smtClean="0"/>
              <a:pPr/>
              <a:t>43</a:t>
            </a:fld>
            <a:endParaRPr lang="th-TH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3F5F293D-20BF-487A-BFA7-792ABC73B8A5}" type="datetimeFigureOut">
              <a:rPr lang="th-TH" smtClean="0"/>
              <a:t>31/05/60</a:t>
            </a:fld>
            <a:endParaRPr lang="th-TH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1DCBBE1-314B-45E7-A14D-E54A756E973C}" type="slidenum">
              <a:rPr lang="th-TH" smtClean="0"/>
              <a:t>‹#›</a:t>
            </a:fld>
            <a:endParaRPr lang="th-TH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F5F293D-20BF-487A-BFA7-792ABC73B8A5}" type="datetimeFigureOut">
              <a:rPr lang="th-TH" smtClean="0"/>
              <a:t>31/05/60</a:t>
            </a:fld>
            <a:endParaRPr lang="th-TH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DCBBE1-314B-45E7-A14D-E54A756E973C}" type="slidenum">
              <a:rPr lang="th-TH" smtClean="0"/>
              <a:t>‹#›</a:t>
            </a:fld>
            <a:endParaRPr lang="th-TH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293D-20BF-487A-BFA7-792ABC73B8A5}" type="datetimeFigureOut">
              <a:rPr lang="th-TH" smtClean="0"/>
              <a:t>31/05/60</a:t>
            </a:fld>
            <a:endParaRPr lang="th-TH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1DCBBE1-314B-45E7-A14D-E54A756E973C}" type="slidenum">
              <a:rPr lang="th-TH" smtClean="0"/>
              <a:t>‹#›</a:t>
            </a:fld>
            <a:endParaRPr lang="th-TH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F5F293D-20BF-487A-BFA7-792ABC73B8A5}" type="datetimeFigureOut">
              <a:rPr lang="th-TH" smtClean="0"/>
              <a:t>31/05/60</a:t>
            </a:fld>
            <a:endParaRPr lang="th-TH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1DCBBE1-314B-45E7-A14D-E54A756E973C}" type="slidenum">
              <a:rPr lang="th-TH" smtClean="0"/>
              <a:t>‹#›</a:t>
            </a:fld>
            <a:endParaRPr lang="th-TH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3F5F293D-20BF-487A-BFA7-792ABC73B8A5}" type="datetimeFigureOut">
              <a:rPr lang="th-TH" smtClean="0"/>
              <a:t>31/05/60</a:t>
            </a:fld>
            <a:endParaRPr lang="th-TH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1DCBBE1-314B-45E7-A14D-E54A756E973C}" type="slidenum">
              <a:rPr lang="th-TH" smtClean="0"/>
              <a:t>‹#›</a:t>
            </a:fld>
            <a:endParaRPr lang="th-TH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293D-20BF-487A-BFA7-792ABC73B8A5}" type="datetimeFigureOut">
              <a:rPr lang="th-TH" smtClean="0"/>
              <a:t>31/05/60</a:t>
            </a:fld>
            <a:endParaRPr lang="th-TH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1DCBBE1-314B-45E7-A14D-E54A756E973C}" type="slidenum">
              <a:rPr lang="th-TH" smtClean="0"/>
              <a:t>‹#›</a:t>
            </a:fld>
            <a:endParaRPr lang="th-TH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293D-20BF-487A-BFA7-792ABC73B8A5}" type="datetimeFigureOut">
              <a:rPr lang="th-TH" smtClean="0"/>
              <a:t>31/05/60</a:t>
            </a:fld>
            <a:endParaRPr lang="th-TH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1DCBBE1-314B-45E7-A14D-E54A756E973C}" type="slidenum">
              <a:rPr lang="th-TH" smtClean="0"/>
              <a:t>‹#›</a:t>
            </a:fld>
            <a:endParaRPr lang="th-TH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F5F293D-20BF-487A-BFA7-792ABC73B8A5}" type="datetimeFigureOut">
              <a:rPr lang="th-TH" smtClean="0"/>
              <a:t>31/05/60</a:t>
            </a:fld>
            <a:endParaRPr lang="th-TH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1DCBBE1-314B-45E7-A14D-E54A756E973C}" type="slidenum">
              <a:rPr lang="th-TH" smtClean="0"/>
              <a:t>‹#›</a:t>
            </a:fld>
            <a:endParaRPr lang="th-TH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3F5F293D-20BF-487A-BFA7-792ABC73B8A5}" type="datetimeFigureOut">
              <a:rPr lang="th-TH" smtClean="0"/>
              <a:t>31/05/60</a:t>
            </a:fld>
            <a:endParaRPr lang="th-TH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61DCBBE1-314B-45E7-A14D-E54A756E973C}" type="slidenum">
              <a:rPr lang="th-TH" smtClean="0"/>
              <a:t>‹#›</a:t>
            </a:fld>
            <a:endParaRPr lang="th-TH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293D-20BF-487A-BFA7-792ABC73B8A5}" type="datetimeFigureOut">
              <a:rPr lang="th-TH" smtClean="0"/>
              <a:t>31/05/60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BBE1-314B-45E7-A14D-E54A756E973C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293D-20BF-487A-BFA7-792ABC73B8A5}" type="datetimeFigureOut">
              <a:rPr lang="th-TH" smtClean="0"/>
              <a:t>31/05/60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BBE1-314B-45E7-A14D-E54A756E973C}" type="slidenum">
              <a:rPr lang="th-TH" smtClean="0"/>
              <a:t>‹#›</a:t>
            </a:fld>
            <a:endParaRPr lang="th-TH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ชื่อเรื่องและไดอะแกรมหรือแผนผังองค์ก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39825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 SmartArt 2"/>
          <p:cNvSpPr>
            <a:spLocks noGrp="1"/>
          </p:cNvSpPr>
          <p:nvPr>
            <p:ph type="dgm" idx="1"/>
          </p:nvPr>
        </p:nvSpPr>
        <p:spPr>
          <a:xfrm>
            <a:off x="457200" y="1600202"/>
            <a:ext cx="8229600" cy="4530725"/>
          </a:xfrm>
        </p:spPr>
        <p:txBody>
          <a:bodyPr>
            <a:normAutofit/>
          </a:bodyPr>
          <a:lstStyle/>
          <a:p>
            <a:pPr lvl="0"/>
            <a:endParaRPr lang="th-TH" noProof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57A5D-BF5F-4639-BAD6-770EC08832E4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785707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3F5F293D-20BF-487A-BFA7-792ABC73B8A5}" type="datetimeFigureOut">
              <a:rPr lang="th-TH" smtClean="0"/>
              <a:t>31/05/60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61DCBBE1-314B-45E7-A14D-E54A756E973C}" type="slidenum">
              <a:rPr lang="th-TH" smtClean="0"/>
              <a:t>‹#›</a:t>
            </a:fld>
            <a:endParaRPr lang="th-TH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63688" y="2420888"/>
            <a:ext cx="5616624" cy="428625"/>
          </a:xfrm>
        </p:spPr>
        <p:txBody>
          <a:bodyPr/>
          <a:lstStyle/>
          <a:p>
            <a:r>
              <a:rPr lang="th-TH" sz="6000" b="1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กฎหมายศุลกากร</a:t>
            </a:r>
          </a:p>
        </p:txBody>
      </p:sp>
      <p:sp>
        <p:nvSpPr>
          <p:cNvPr id="4" name="TextBox 3"/>
          <p:cNvSpPr txBox="1">
            <a:spLocks/>
          </p:cNvSpPr>
          <p:nvPr/>
        </p:nvSpPr>
        <p:spPr bwMode="auto">
          <a:xfrm>
            <a:off x="4049240" y="5085184"/>
            <a:ext cx="5095875" cy="1916112"/>
          </a:xfrm>
          <a:prstGeom prst="rect">
            <a:avLst/>
          </a:prstGeom>
          <a:ln w="9525"/>
          <a:extLst/>
        </p:spPr>
        <p:txBody>
          <a:bodyPr/>
          <a:lstStyle>
            <a:defPPr>
              <a:defRPr lang="th-TH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ahoma" pitchFamily="34" charset="0"/>
                <a:ea typeface="+mn-ea"/>
                <a:cs typeface="Angsana New" pitchFamily="18" charset="-34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ahoma" pitchFamily="34" charset="0"/>
                <a:ea typeface="+mn-ea"/>
                <a:cs typeface="Angsana New" pitchFamily="18" charset="-34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ahoma" pitchFamily="34" charset="0"/>
                <a:ea typeface="+mn-ea"/>
                <a:cs typeface="Angsana New" pitchFamily="18" charset="-34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ahoma" pitchFamily="34" charset="0"/>
                <a:ea typeface="+mn-ea"/>
                <a:cs typeface="Angsana New" pitchFamily="18" charset="-34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ahoma" pitchFamily="34" charset="0"/>
                <a:ea typeface="+mn-ea"/>
                <a:cs typeface="Angsana New" pitchFamily="18" charset="-34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Tahoma" pitchFamily="34" charset="0"/>
                <a:ea typeface="+mn-ea"/>
                <a:cs typeface="Angsana New" pitchFamily="18" charset="-34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Tahoma" pitchFamily="34" charset="0"/>
                <a:ea typeface="+mn-ea"/>
                <a:cs typeface="Angsana New" pitchFamily="18" charset="-34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Tahoma" pitchFamily="34" charset="0"/>
                <a:ea typeface="+mn-ea"/>
                <a:cs typeface="Angsana New" pitchFamily="18" charset="-34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Tahoma" pitchFamily="34" charset="0"/>
                <a:ea typeface="+mn-ea"/>
                <a:cs typeface="Angsana New" pitchFamily="18" charset="-34"/>
              </a:defRPr>
            </a:lvl9pPr>
          </a:lstStyle>
          <a:p>
            <a:pPr>
              <a:defRPr/>
            </a:pPr>
            <a:r>
              <a:rPr lang="th-TH" sz="2800" b="1" dirty="0">
                <a:ln>
                  <a:noFill/>
                </a:ln>
                <a:solidFill>
                  <a:srgbClr val="000000"/>
                </a:solidFill>
                <a:effectLst/>
                <a:latin typeface="TH SarabunIT๙" pitchFamily="34" charset="-34"/>
                <a:cs typeface="TH SarabunIT๙" pitchFamily="34" charset="-34"/>
              </a:rPr>
              <a:t>          นายอนันต์ สิทธิฤทธิ์</a:t>
            </a:r>
          </a:p>
          <a:p>
            <a:pPr>
              <a:defRPr/>
            </a:pPr>
            <a:r>
              <a:rPr lang="th-TH" sz="2800" b="1" dirty="0">
                <a:ln>
                  <a:noFill/>
                </a:ln>
                <a:solidFill>
                  <a:srgbClr val="000000"/>
                </a:solidFill>
                <a:effectLst/>
                <a:latin typeface="TH SarabunIT๙" pitchFamily="34" charset="-34"/>
                <a:cs typeface="TH SarabunIT๙" pitchFamily="34" charset="-34"/>
              </a:rPr>
              <a:t>          ผู้เชี่ยวชาญเฉพาะด้านกฎหมายศุลกากร</a:t>
            </a:r>
          </a:p>
          <a:p>
            <a:pPr>
              <a:defRPr/>
            </a:pPr>
            <a:r>
              <a:rPr lang="th-TH" sz="2800" b="1" dirty="0">
                <a:ln>
                  <a:noFill/>
                </a:ln>
                <a:solidFill>
                  <a:srgbClr val="000000"/>
                </a:solidFill>
                <a:effectLst/>
                <a:latin typeface="TH SarabunIT๙" pitchFamily="34" charset="-34"/>
                <a:cs typeface="TH SarabunIT๙" pitchFamily="34" charset="-34"/>
              </a:rPr>
              <a:t>          สำนักกฎหมาย</a:t>
            </a:r>
          </a:p>
          <a:p>
            <a:pPr>
              <a:tabLst>
                <a:tab pos="809625" algn="l"/>
              </a:tabLst>
              <a:defRPr/>
            </a:pPr>
            <a:r>
              <a:rPr lang="th-TH" sz="2800" b="1" dirty="0">
                <a:solidFill>
                  <a:srgbClr val="000000"/>
                </a:solidFill>
                <a:latin typeface="TH SarabunIT๙" pitchFamily="34" charset="-34"/>
                <a:cs typeface="TH SarabunIT๙" pitchFamily="34" charset="-34"/>
              </a:rPr>
              <a:t>          </a:t>
            </a:r>
            <a:r>
              <a:rPr lang="th-TH" sz="2800" b="1" dirty="0">
                <a:ln>
                  <a:noFill/>
                </a:ln>
                <a:solidFill>
                  <a:srgbClr val="000000"/>
                </a:solidFill>
                <a:effectLst/>
                <a:latin typeface="TH SarabunIT๙" pitchFamily="34" charset="-34"/>
                <a:cs typeface="TH SarabunIT๙" pitchFamily="34" charset="-34"/>
              </a:rPr>
              <a:t>กรมศุลกากร</a:t>
            </a:r>
          </a:p>
        </p:txBody>
      </p:sp>
    </p:spTree>
    <p:extLst>
      <p:ext uri="{BB962C8B-B14F-4D97-AF65-F5344CB8AC3E}">
        <p14:creationId xmlns:p14="http://schemas.microsoft.com/office/powerpoint/2010/main" val="1775221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7200" y="1412776"/>
            <a:ext cx="8229600" cy="5256584"/>
          </a:xfrm>
        </p:spPr>
        <p:txBody>
          <a:bodyPr>
            <a:normAutofit/>
          </a:bodyPr>
          <a:lstStyle/>
          <a:p>
            <a:pPr indent="890588" algn="l"/>
            <a:r>
              <a:rPr lang="en-US" sz="28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“ </a:t>
            </a:r>
            <a:r>
              <a:rPr lang="th-TH" sz="2800" b="1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อากร </a:t>
            </a:r>
            <a:r>
              <a:rPr lang="en-US" sz="28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”</a:t>
            </a:r>
            <a:r>
              <a:rPr lang="th-TH" sz="28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หมายความว่า อากรศุลกากรที่จัดเก็บกับของที่นำเข้ามาในหรือส่งออกไปนอกราชอาณาจักรตามพระราชบัญญัตินี้และกฎหมายว่าด้วยพิกัดอัตราศุลกากรหรือกฎหมายอื่นที่กำหนดให้เป็นอากรศุลกากร </a:t>
            </a:r>
          </a:p>
          <a:p>
            <a:pPr indent="890588" algn="l"/>
            <a:endParaRPr lang="th-TH" sz="280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indent="890588" algn="l"/>
            <a:r>
              <a:rPr lang="en-US" sz="28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“</a:t>
            </a:r>
            <a:r>
              <a:rPr lang="th-TH" sz="2800" b="1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ผู้นำของเข้า</a:t>
            </a:r>
            <a:r>
              <a:rPr lang="en-US" sz="28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”</a:t>
            </a:r>
            <a:r>
              <a:rPr lang="th-TH" sz="28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 ให้หมายความรวมถึง เจ้าของ ผู้ครอบครอง หรือผู้มีส่วนได้เสียในของใด ๆ นับแต่เวลาที่นำของนั้นเข้ามาในราชอาณาจักรจนถึงเวลาที่พนักงานศุลกากรได้ส่งมอบให้ไปโดยถูกต้องพ้นจากอารักขาของพนักงานศุลกากร</a:t>
            </a:r>
          </a:p>
          <a:p>
            <a:pPr indent="890588" algn="l"/>
            <a:endParaRPr lang="th-TH" sz="280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indent="890588" algn="l"/>
            <a:r>
              <a:rPr lang="en-US" sz="28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“</a:t>
            </a:r>
            <a:r>
              <a:rPr lang="th-TH" sz="2800" b="1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ผู้ส่งของออก</a:t>
            </a:r>
            <a:r>
              <a:rPr lang="en-US" sz="28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”</a:t>
            </a:r>
            <a:r>
              <a:rPr lang="th-TH" sz="28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 ให้หมายความรวมถึง  เจ้าของ ผู้ครอบครอง หรือผู้มีส่วนได้เสียในของใด ๆ นับแต่เวลาที่นำของนั้นเข้ามาในอารักขาของพนักงานศุลกากรจนถึงเวลาที่ได้ส่งออกไปนอกราชอาณาจักร</a:t>
            </a:r>
          </a:p>
        </p:txBody>
      </p:sp>
    </p:spTree>
    <p:extLst>
      <p:ext uri="{BB962C8B-B14F-4D97-AF65-F5344CB8AC3E}">
        <p14:creationId xmlns:p14="http://schemas.microsoft.com/office/powerpoint/2010/main" val="345700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7200" y="1412776"/>
            <a:ext cx="8229600" cy="5256584"/>
          </a:xfrm>
        </p:spPr>
        <p:txBody>
          <a:bodyPr>
            <a:normAutofit/>
          </a:bodyPr>
          <a:lstStyle/>
          <a:p>
            <a:pPr indent="890588" algn="l"/>
            <a:r>
              <a:rPr lang="th-TH" sz="3200" b="1" u="sng" spc="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มาตรา 50 </a:t>
            </a:r>
            <a:r>
              <a:rPr lang="th-TH" sz="3200" spc="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บุคคลมีหน้าที่ ดังต่อไปนี้ </a:t>
            </a:r>
          </a:p>
          <a:p>
            <a:pPr indent="890588" algn="thaiDist"/>
            <a:r>
              <a:rPr lang="th-TH" sz="3200" spc="-5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(1) พิทักษ์รักษาไว้ซึ่งชาติ ศาสนา พระมหากษัตริย์ และการปกครอง</a:t>
            </a:r>
            <a:r>
              <a:rPr lang="th-TH" sz="3200" spc="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ระบอบประชาธิปไตย อันมีพระมหากษัตริย์ทรงเป็นประมุข </a:t>
            </a:r>
          </a:p>
          <a:p>
            <a:pPr indent="890588" algn="thaiDist"/>
            <a:r>
              <a:rPr lang="th-TH" sz="3200" spc="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(2) ป้องกันประเทศ พิทักษ์รักษาเกียรติภูมิ ผลประโยชน์ของชาติ และสาธารณสมบัติของแผ่นดิน รวมทั้งให้ความร่วมมือในการป้องกันและบรรเทาสาธารณภัย </a:t>
            </a:r>
          </a:p>
          <a:p>
            <a:pPr indent="890588" algn="thaiDist"/>
            <a:r>
              <a:rPr lang="th-TH" sz="3200" spc="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(3) ปฏิบัติตามกฎหมายอย่างเคร่งครัด</a:t>
            </a:r>
          </a:p>
          <a:p>
            <a:pPr indent="890588" algn="thaiDist"/>
            <a:r>
              <a:rPr lang="th-TH" sz="3200" spc="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(4) เข้ารับการศึกษาอบรมในการศึกษาภาคบังคับ </a:t>
            </a:r>
          </a:p>
          <a:p>
            <a:pPr indent="890588" algn="thaiDist"/>
            <a:r>
              <a:rPr lang="th-TH" sz="3200" spc="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(5) รับราชการทหารตามที่กฎหมายบัญ</a:t>
            </a:r>
            <a:r>
              <a:rPr lang="th-TH" sz="32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ญัติ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07704" y="351696"/>
            <a:ext cx="5616624" cy="701040"/>
          </a:xfrm>
        </p:spPr>
        <p:txBody>
          <a:bodyPr>
            <a:noAutofit/>
          </a:bodyPr>
          <a:lstStyle/>
          <a:p>
            <a:b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</a:br>
            <a: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หมวด 4 หน้าที่ของปวงชนชาวไทย</a:t>
            </a:r>
            <a:b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</a:br>
            <a:endParaRPr lang="th-TH" sz="4000" dirty="0"/>
          </a:p>
        </p:txBody>
      </p:sp>
    </p:spTree>
    <p:extLst>
      <p:ext uri="{BB962C8B-B14F-4D97-AF65-F5344CB8AC3E}">
        <p14:creationId xmlns:p14="http://schemas.microsoft.com/office/powerpoint/2010/main" val="669765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07704" y="351696"/>
            <a:ext cx="5616624" cy="701040"/>
          </a:xfrm>
        </p:spPr>
        <p:txBody>
          <a:bodyPr>
            <a:noAutofit/>
          </a:bodyPr>
          <a:lstStyle/>
          <a:p>
            <a:b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</a:br>
            <a: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หมวด 4 หน้าที่ของปวงชนชาวไทย</a:t>
            </a:r>
            <a:b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</a:br>
            <a:endParaRPr lang="th-TH" sz="4000" dirty="0"/>
          </a:p>
        </p:txBody>
      </p:sp>
      <p:sp>
        <p:nvSpPr>
          <p:cNvPr id="5" name="Content Placeholder 1"/>
          <p:cNvSpPr>
            <a:spLocks noGrp="1"/>
          </p:cNvSpPr>
          <p:nvPr>
            <p:ph sz="quarter" idx="13"/>
          </p:nvPr>
        </p:nvSpPr>
        <p:spPr>
          <a:xfrm>
            <a:off x="457200" y="1412776"/>
            <a:ext cx="8229600" cy="5256584"/>
          </a:xfrm>
        </p:spPr>
        <p:txBody>
          <a:bodyPr>
            <a:noAutofit/>
          </a:bodyPr>
          <a:lstStyle/>
          <a:p>
            <a:pPr indent="890588" algn="l">
              <a:spcBef>
                <a:spcPts val="1200"/>
              </a:spcBef>
            </a:pPr>
            <a:r>
              <a:rPr lang="th-TH" sz="32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3200" spc="-8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(6) เคารพและไม่ละเมิดสิทธิและเสรีภาพของบุคคลอื่น และไม่กระทำ </a:t>
            </a:r>
            <a:r>
              <a:rPr lang="th-TH" sz="3200" spc="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การใดที่อาจก่อให้เกิด ความแตกแยกหรือเกลียดชังในสังคม</a:t>
            </a:r>
          </a:p>
          <a:p>
            <a:pPr indent="890588" algn="l">
              <a:spcBef>
                <a:spcPts val="1200"/>
              </a:spcBef>
            </a:pPr>
            <a:r>
              <a:rPr lang="th-TH" sz="3200" spc="5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 (7) ไปใช้สิทธิเลือกตั้งหรือลงประชามติอย่างอิสระโดยคำนึงถึง</a:t>
            </a:r>
            <a:r>
              <a:rPr lang="th-TH" sz="3200" spc="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ประโยชน์ส่วนรวมของประเทศ เป็นสำคัญ</a:t>
            </a:r>
          </a:p>
          <a:p>
            <a:pPr indent="890588" algn="l">
              <a:spcBef>
                <a:spcPts val="1200"/>
              </a:spcBef>
            </a:pPr>
            <a:r>
              <a:rPr lang="th-TH" sz="3200" spc="5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 (8) ร่วมมือและสนับสนุนการอนุรักษ์และคุ้มครองสิ่งแวดล้อม </a:t>
            </a:r>
            <a:r>
              <a:rPr lang="th-TH" sz="3200" spc="-1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ทรัพยากรธรรมชาติ ความหลากหลาย ทางชีวภาพ รวมทั้งมรดกทางวัฒนธรรม </a:t>
            </a:r>
          </a:p>
          <a:p>
            <a:pPr indent="984250" algn="l">
              <a:spcBef>
                <a:spcPts val="1200"/>
              </a:spcBef>
            </a:pPr>
            <a:r>
              <a:rPr lang="th-TH" sz="3200" spc="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(9) เสียภาษีอากรตามที่กฎหมายบัญญัติ</a:t>
            </a:r>
          </a:p>
          <a:p>
            <a:pPr indent="890588" algn="l">
              <a:spcBef>
                <a:spcPts val="1200"/>
              </a:spcBef>
            </a:pPr>
            <a:r>
              <a:rPr lang="th-TH" sz="3200" spc="-8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 (10) ไม่ร่วมมือหรือสนับสนุนการทุจริตและประพฤติมิชอบทุกรูปแบบ</a:t>
            </a:r>
          </a:p>
        </p:txBody>
      </p:sp>
    </p:spTree>
    <p:extLst>
      <p:ext uri="{BB962C8B-B14F-4D97-AF65-F5344CB8AC3E}">
        <p14:creationId xmlns:p14="http://schemas.microsoft.com/office/powerpoint/2010/main" val="864289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07704" y="351696"/>
            <a:ext cx="5616624" cy="701040"/>
          </a:xfrm>
        </p:spPr>
        <p:txBody>
          <a:bodyPr>
            <a:noAutofit/>
          </a:bodyPr>
          <a:lstStyle/>
          <a:p>
            <a:b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</a:br>
            <a: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การเสียอากร</a:t>
            </a:r>
            <a:b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</a:br>
            <a:endParaRPr lang="th-TH" sz="4000" dirty="0"/>
          </a:p>
        </p:txBody>
      </p:sp>
      <p:sp>
        <p:nvSpPr>
          <p:cNvPr id="5" name="Content Placeholder 1"/>
          <p:cNvSpPr>
            <a:spLocks noGrp="1"/>
          </p:cNvSpPr>
          <p:nvPr>
            <p:ph sz="quarter" idx="13"/>
          </p:nvPr>
        </p:nvSpPr>
        <p:spPr>
          <a:xfrm>
            <a:off x="457200" y="1556792"/>
            <a:ext cx="8229600" cy="5256584"/>
          </a:xfrm>
        </p:spPr>
        <p:txBody>
          <a:bodyPr>
            <a:noAutofit/>
          </a:bodyPr>
          <a:lstStyle/>
          <a:p>
            <a:pPr indent="890588" algn="thaiDist"/>
            <a:r>
              <a:rPr lang="th-TH" sz="3200" b="1" u="sng" spc="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มาตรา 13</a:t>
            </a:r>
            <a:r>
              <a:rPr lang="th-TH" sz="3200" b="1" spc="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  </a:t>
            </a:r>
            <a:r>
              <a:rPr lang="th-TH" sz="3200" spc="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การนำของเข้ามาในหรือส่งออกไปนอกราชอาณาจักร ให้เรียกเก็บอากรจากผู้นำของเข้าหรือผู้ส่งของออกตามพระราชบัญญัตินี้และตามกฎหมายว่าด้วยพิกัดอัตราศุลกากร</a:t>
            </a:r>
            <a:endParaRPr lang="en-US" sz="3200" spc="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indent="890588" algn="thaiDist"/>
            <a:r>
              <a:rPr lang="th-TH" sz="3200" spc="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ความรับผิดในอันจะต้องเสียอากรสำหรับของที่นำเข้ามาในหรือ</a:t>
            </a:r>
            <a:r>
              <a:rPr lang="th-TH" sz="3200" spc="1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ส่งออกไปนอกราชอาณาจักรเกิดขึ้นในเวลาที่นำของเข้าสำเร็จหรือ ส่งของ</a:t>
            </a:r>
            <a:r>
              <a:rPr lang="th-TH" sz="3200" spc="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ออกสำเร็จตามมาตรา 50</a:t>
            </a:r>
            <a:endParaRPr lang="en-US" sz="3200" spc="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indent="890588" algn="thaiDist"/>
            <a:r>
              <a:rPr lang="th-TH" sz="3200" b="1" spc="4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ผู้นำของเข้าหรือผู้ส่งของออกมีหน้าที่เสียอากรเมื่อได้ยื่นใบ</a:t>
            </a:r>
            <a:r>
              <a:rPr lang="th-TH" sz="3200" b="1" spc="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ขนสินค้าต่อพนักงานศุลกากรและพนักงานศุลกากรได้รับและออกเลขที่ใบขนสินค้าแล้ว</a:t>
            </a:r>
            <a:endParaRPr lang="en-US" sz="3200" b="1" spc="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indent="890588" algn="l">
              <a:spcBef>
                <a:spcPts val="1200"/>
              </a:spcBef>
            </a:pPr>
            <a:endParaRPr lang="th-TH" sz="3200" spc="-8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indent="890588" algn="l">
              <a:spcBef>
                <a:spcPts val="1200"/>
              </a:spcBef>
            </a:pPr>
            <a:endParaRPr lang="th-TH" sz="3200" spc="-8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indent="890588" algn="l">
              <a:spcBef>
                <a:spcPts val="1200"/>
              </a:spcBef>
            </a:pPr>
            <a:endParaRPr lang="th-TH" sz="3200" spc="-8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indent="890588" algn="l">
              <a:spcBef>
                <a:spcPts val="1200"/>
              </a:spcBef>
            </a:pPr>
            <a:endParaRPr lang="th-TH" sz="3200" spc="-8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87591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07704" y="351696"/>
            <a:ext cx="5616624" cy="701040"/>
          </a:xfrm>
        </p:spPr>
        <p:txBody>
          <a:bodyPr>
            <a:noAutofit/>
          </a:bodyPr>
          <a:lstStyle/>
          <a:p>
            <a:b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</a:br>
            <a: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การเสียอากร</a:t>
            </a:r>
            <a:b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</a:br>
            <a:endParaRPr lang="th-TH" sz="4000" dirty="0"/>
          </a:p>
        </p:txBody>
      </p:sp>
      <p:sp>
        <p:nvSpPr>
          <p:cNvPr id="5" name="Content Placeholder 1"/>
          <p:cNvSpPr>
            <a:spLocks noGrp="1"/>
          </p:cNvSpPr>
          <p:nvPr>
            <p:ph sz="quarter" idx="13"/>
          </p:nvPr>
        </p:nvSpPr>
        <p:spPr>
          <a:xfrm>
            <a:off x="323528" y="1268760"/>
            <a:ext cx="8507288" cy="5517232"/>
          </a:xfrm>
        </p:spPr>
        <p:txBody>
          <a:bodyPr>
            <a:noAutofit/>
          </a:bodyPr>
          <a:lstStyle/>
          <a:p>
            <a:pPr indent="890588" algn="thaiDist"/>
            <a:r>
              <a:rPr lang="th-TH" sz="3600" b="1" u="sng" spc="-7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มาตรา 14</a:t>
            </a:r>
            <a:r>
              <a:rPr lang="th-TH" sz="3600" b="1" spc="-7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  </a:t>
            </a:r>
            <a:r>
              <a:rPr lang="th-TH" sz="3600" spc="-7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การคำนวณอากรสำหรับของที่นำเข้ามาในราชอาณาจักร </a:t>
            </a:r>
            <a:r>
              <a:rPr lang="th-TH" sz="3600" spc="7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ให้คำนวณตามสภาพแห่งของ ราคาศุลกากร </a:t>
            </a:r>
            <a:r>
              <a:rPr lang="th-TH" sz="3600" spc="-7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และพิกัดอัตราศุลกากร ที่เป็นอยู่ในเวลาที่นำของเข้าสำเร็จ </a:t>
            </a:r>
            <a:r>
              <a:rPr lang="th-TH" sz="36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เว้นแต่กรณีดังต่อไปนี้</a:t>
            </a:r>
          </a:p>
          <a:p>
            <a:pPr indent="890588" algn="thaiDist"/>
            <a:r>
              <a:rPr lang="th-TH" sz="3600" spc="-3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(๑) กรณีของที่เก็บไว้ในคลังสินค้าทัณฑ์บน ให้คำนวณอากร</a:t>
            </a:r>
            <a:r>
              <a:rPr lang="th-TH" sz="3600" spc="5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ตามสภาพแห่งของ ราคาศุลกากร และพิกัดศุลกากร ที่เป็นอยู่ใน</a:t>
            </a:r>
            <a:r>
              <a:rPr lang="th-TH" sz="36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เวลาที่นำเข้าสำเร็จ แต่อัตราศุลกากรให้ถือตามอัตราศุลกากร</a:t>
            </a:r>
            <a:r>
              <a:rPr lang="th-TH" sz="3600" spc="-12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ที่ใช้อยู่ในเวลาซึ่งได้ปล่อยของเช่นว่านั้นออกไปจากคลังสินค้าทัณฑ์บน  </a:t>
            </a:r>
            <a:r>
              <a:rPr lang="th-TH" sz="3600" spc="-1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ทั้งนี้ ไม่ว่าจะปล่อยของออกไปในสภาพเดิมที่นำเข้ามาหรือในสภาพอื่น</a:t>
            </a:r>
            <a:endParaRPr lang="en-US" sz="3600" spc="-10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indent="890588" algn="l"/>
            <a:endParaRPr lang="en-US" sz="320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indent="890588" algn="l">
              <a:spcBef>
                <a:spcPts val="1200"/>
              </a:spcBef>
            </a:pPr>
            <a:endParaRPr lang="th-TH" sz="3200" spc="-8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indent="890588" algn="l">
              <a:spcBef>
                <a:spcPts val="1200"/>
              </a:spcBef>
            </a:pPr>
            <a:endParaRPr lang="th-TH" sz="3200" spc="-8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indent="890588" algn="l">
              <a:spcBef>
                <a:spcPts val="1200"/>
              </a:spcBef>
            </a:pPr>
            <a:endParaRPr lang="th-TH" sz="3200" spc="-8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indent="890588" algn="l">
              <a:spcBef>
                <a:spcPts val="1200"/>
              </a:spcBef>
            </a:pPr>
            <a:endParaRPr lang="th-TH" sz="3200" spc="-8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18404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07704" y="351696"/>
            <a:ext cx="5616624" cy="701040"/>
          </a:xfrm>
        </p:spPr>
        <p:txBody>
          <a:bodyPr>
            <a:noAutofit/>
          </a:bodyPr>
          <a:lstStyle/>
          <a:p>
            <a:b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</a:br>
            <a: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การเสียอากร</a:t>
            </a:r>
            <a:b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</a:br>
            <a:endParaRPr lang="th-TH" sz="4000" dirty="0"/>
          </a:p>
        </p:txBody>
      </p:sp>
      <p:sp>
        <p:nvSpPr>
          <p:cNvPr id="5" name="Content Placeholder 1"/>
          <p:cNvSpPr>
            <a:spLocks noGrp="1"/>
          </p:cNvSpPr>
          <p:nvPr>
            <p:ph sz="quarter" idx="13"/>
          </p:nvPr>
        </p:nvSpPr>
        <p:spPr>
          <a:xfrm>
            <a:off x="323528" y="1368152"/>
            <a:ext cx="8507288" cy="5517232"/>
          </a:xfrm>
        </p:spPr>
        <p:txBody>
          <a:bodyPr>
            <a:noAutofit/>
          </a:bodyPr>
          <a:lstStyle/>
          <a:p>
            <a:pPr indent="890588" algn="thaiDist"/>
            <a:r>
              <a:rPr lang="th-TH" sz="3600" spc="8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(๒) กรณีของที่เก็บไว้ในคลังสินค้าทัณฑ์บนสูญหายหรือถูก</a:t>
            </a:r>
            <a:r>
              <a:rPr lang="th-TH" sz="3600" spc="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ทำลาย ให้คำนวณอากรตามสภาพแห่งของ ราคาศุลกากร </a:t>
            </a:r>
            <a:r>
              <a:rPr lang="th-TH" sz="3600" spc="-11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และพิกัดอัตราศุลกากร ที่เป็นอยู่ในเวลาที่นำของเข้าเก็บใน คลังสินค้า</a:t>
            </a:r>
            <a:r>
              <a:rPr lang="th-TH" sz="3600" spc="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ทัณฑ์บนนั้น</a:t>
            </a:r>
            <a:endParaRPr lang="en-US" sz="3600" spc="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indent="890588" algn="thaiDist"/>
            <a:r>
              <a:rPr lang="th-TH" sz="3600" spc="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(๓) กรณีของที่นำเข้ามาในราชอาณาจักรเป็นของเพื่อการ</a:t>
            </a:r>
            <a:r>
              <a:rPr lang="th-TH" sz="3600" spc="-6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ผ่านแดนหรือเพื่อการถ่ายลำและต่อมามีการขอเปลี่ยนการผ่านพิธีการ</a:t>
            </a:r>
            <a:r>
              <a:rPr lang="th-TH" sz="3600" spc="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ศุลกากรเป็นของนำเข้าภายในระยะเวลาที่กำหนดไว้ในมาตรา ๑๐๒ วรรคสอง ให้คำนวณอากรตามสภาพแห่งของ ราคาศุลกากร และ</a:t>
            </a:r>
            <a:r>
              <a:rPr lang="th-TH" sz="3600" spc="-7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พิกัดอัตราศุลกากร ที่เป็นอยู่ในเวลาที่นำของนั้นเข้ามาในราชอาณาจักร</a:t>
            </a:r>
            <a:endParaRPr lang="en-US" sz="3600" spc="-7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indent="890588" algn="l"/>
            <a:endParaRPr lang="en-US" sz="320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indent="890588" algn="l">
              <a:spcBef>
                <a:spcPts val="1200"/>
              </a:spcBef>
            </a:pPr>
            <a:endParaRPr lang="th-TH" sz="3200" spc="-8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indent="890588" algn="l">
              <a:spcBef>
                <a:spcPts val="1200"/>
              </a:spcBef>
            </a:pPr>
            <a:endParaRPr lang="th-TH" sz="3200" spc="-8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indent="890588" algn="l">
              <a:spcBef>
                <a:spcPts val="1200"/>
              </a:spcBef>
            </a:pPr>
            <a:endParaRPr lang="th-TH" sz="3200" spc="-8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indent="890588" algn="l">
              <a:spcBef>
                <a:spcPts val="1200"/>
              </a:spcBef>
            </a:pPr>
            <a:endParaRPr lang="th-TH" sz="3200" spc="-8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78908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179512" y="1368152"/>
            <a:ext cx="8784976" cy="5517232"/>
          </a:xfrm>
          <a:prstGeom prst="rect">
            <a:avLst/>
          </a:prstGeom>
        </p:spPr>
        <p:txBody>
          <a:bodyPr vert="horz" lIns="45720" rIns="45720">
            <a:no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thaiDist"/>
            <a:r>
              <a:rPr lang="th-TH" sz="2400" dirty="0"/>
              <a:t>	</a:t>
            </a:r>
            <a:r>
              <a:rPr lang="th-TH" sz="4000" b="1" u="sng" spc="-7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มาตรา 51 </a:t>
            </a:r>
            <a:r>
              <a:rPr lang="th-TH" sz="4000" spc="-7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ก่อนที่จะนำของใดไปจากอารักขาของศุลกากร</a:t>
            </a:r>
            <a:r>
              <a:rPr lang="th-TH" sz="40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หรือก่อนที่จะส่งของใด</a:t>
            </a:r>
            <a:r>
              <a:rPr lang="th-TH" sz="4000" spc="-13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ออกไปนอกราชอาณาจักร ผู้นำของเข้าหรือผู้ส่งของออกต้องปฏิบัติให้ครบถ้วนตามพระราชบัญญัตินี้ </a:t>
            </a:r>
            <a:r>
              <a:rPr lang="th-TH" sz="4000" spc="-1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และตามกฎหมายอื่นที่เกี่ยวกับการศุลกากร กับต้องยื่นใบขนสินค้าโดยถูกต้อง และเสียอากร</a:t>
            </a:r>
            <a:r>
              <a:rPr lang="th-TH" sz="40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จนครบถ้วนหรือวางประกันไว้ </a:t>
            </a:r>
          </a:p>
          <a:p>
            <a:pPr algn="thaiDist">
              <a:spcBef>
                <a:spcPts val="0"/>
              </a:spcBef>
            </a:pPr>
            <a:r>
              <a:rPr lang="th-TH" sz="40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	การยื่นใบขนสินค้า การเสียอากร และการวางประกันตามวรรคหนึ่ง ให้เป็นไปตามหลักเกณฑ์ วิธีการ และเงื่อนไขที่อธิบดีประกาศกำหนด </a:t>
            </a:r>
          </a:p>
          <a:p>
            <a:pPr indent="890588" algn="thaiDist">
              <a:spcBef>
                <a:spcPts val="0"/>
              </a:spcBef>
            </a:pPr>
            <a:r>
              <a:rPr lang="th-TH" sz="40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----------</a:t>
            </a:r>
            <a:endParaRPr lang="en-US" sz="400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algn="thaiDist">
              <a:spcBef>
                <a:spcPts val="0"/>
              </a:spcBef>
            </a:pPr>
            <a:endParaRPr lang="th-TH" sz="400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pPr algn="thaiDist">
              <a:spcBef>
                <a:spcPts val="0"/>
              </a:spcBef>
            </a:pPr>
            <a:r>
              <a:rPr lang="th-TH" sz="28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	</a:t>
            </a:r>
            <a:endParaRPr lang="th-TH" sz="2800" b="1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2483768" y="332656"/>
            <a:ext cx="4546848" cy="701040"/>
          </a:xfrm>
        </p:spPr>
        <p:txBody>
          <a:bodyPr>
            <a:noAutofit/>
          </a:bodyPr>
          <a:lstStyle/>
          <a:p>
            <a: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กฎหมายศุลกากรฉบับใหม่</a:t>
            </a:r>
          </a:p>
        </p:txBody>
      </p:sp>
    </p:spTree>
    <p:extLst>
      <p:ext uri="{BB962C8B-B14F-4D97-AF65-F5344CB8AC3E}">
        <p14:creationId xmlns:p14="http://schemas.microsoft.com/office/powerpoint/2010/main" val="708450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07704" y="332656"/>
            <a:ext cx="5616624" cy="701040"/>
          </a:xfrm>
        </p:spPr>
        <p:txBody>
          <a:bodyPr>
            <a:noAutofit/>
          </a:bodyPr>
          <a:lstStyle/>
          <a:p>
            <a:b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</a:br>
            <a: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การประเมินอากร</a:t>
            </a:r>
            <a:b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</a:br>
            <a:endParaRPr lang="th-TH" sz="4000" dirty="0"/>
          </a:p>
        </p:txBody>
      </p:sp>
      <p:sp>
        <p:nvSpPr>
          <p:cNvPr id="5" name="Content Placeholder 1"/>
          <p:cNvSpPr>
            <a:spLocks noGrp="1"/>
          </p:cNvSpPr>
          <p:nvPr>
            <p:ph sz="quarter" idx="13"/>
          </p:nvPr>
        </p:nvSpPr>
        <p:spPr>
          <a:xfrm>
            <a:off x="457200" y="1556792"/>
            <a:ext cx="8229600" cy="5256584"/>
          </a:xfrm>
        </p:spPr>
        <p:txBody>
          <a:bodyPr>
            <a:noAutofit/>
          </a:bodyPr>
          <a:lstStyle/>
          <a:p>
            <a:pPr indent="890588" algn="thaiDist"/>
            <a:r>
              <a:rPr lang="th-TH" sz="3200" b="1" u="sng" spc="-3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มาตรา 19 </a:t>
            </a:r>
            <a:r>
              <a:rPr lang="th-TH" sz="3200" spc="-3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เมื่อพบว่าผู้มีหน้าที่เสียอากรไม่เสียอากรหรือเสียอากร</a:t>
            </a:r>
            <a:r>
              <a:rPr lang="th-TH" sz="32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3200" spc="-1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ไม่ครบถ้วน ให้พนักงานศุลกากรมีอำนาจประเมินอากรตามพระราชบัญญัตินี้ </a:t>
            </a:r>
            <a:r>
              <a:rPr lang="th-TH" sz="3200" spc="-5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และตามกฎหมายว่าด้วยพิกัดอัตราศุลกากร </a:t>
            </a:r>
          </a:p>
          <a:p>
            <a:pPr indent="890588" algn="thaiDist"/>
            <a:r>
              <a:rPr lang="th-TH" sz="3200" spc="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การประเมินอากรตามวรรคหนึ่ง ให้ดำเนินการได้ภายในกำหนด</a:t>
            </a:r>
            <a:r>
              <a:rPr lang="th-TH" sz="3200" spc="-12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สามปีนับแต่วันที่ได้ยื่นใบขนสินค้า เว้นแต่กรณีมีเหตุจำเป็นไม่อาจประเมินอากร</a:t>
            </a:r>
            <a:r>
              <a:rPr lang="th-TH" sz="3200" spc="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ได้ภายในกำหนดเวลาดังกล่าว ให้ขอขยายระยะเวลาต่ออธิบดีได้อีกไม่เกินสองปี</a:t>
            </a:r>
            <a:endParaRPr lang="en-US" sz="3200" spc="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indent="890588" algn="thaiDist"/>
            <a:r>
              <a:rPr lang="th-TH" sz="3200" spc="-9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ในกรณีที่ปรากฏหลักฐานที่อธิบดีเชื่อได้ว่าผู้มีหน้าที่เสียอากรมีเจตนา</a:t>
            </a:r>
            <a:r>
              <a:rPr lang="th-TH" sz="3200" spc="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ในการฉ้ออากร ให้พนักงานศุลกากรมีอำนาจประเมินอากรได้อีกภายในกำหนดห้าปีนับแต่วันที่พ้นกำหนดระยะเวลาตามวรรคสอง</a:t>
            </a:r>
            <a:endParaRPr lang="en-US" sz="3200" spc="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indent="890588" algn="l"/>
            <a:endParaRPr lang="th-TH" sz="3200" spc="-8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indent="890588" algn="l">
              <a:spcBef>
                <a:spcPts val="1200"/>
              </a:spcBef>
            </a:pPr>
            <a:endParaRPr lang="th-TH" sz="3200" spc="-8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indent="890588" algn="l">
              <a:spcBef>
                <a:spcPts val="1200"/>
              </a:spcBef>
            </a:pPr>
            <a:endParaRPr lang="th-TH" sz="3200" spc="-8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88841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95536" y="1412776"/>
            <a:ext cx="8568952" cy="4075176"/>
          </a:xfrm>
        </p:spPr>
        <p:txBody>
          <a:bodyPr>
            <a:normAutofit fontScale="92500" lnSpcReduction="20000"/>
          </a:bodyPr>
          <a:lstStyle/>
          <a:p>
            <a:pPr algn="l">
              <a:spcBef>
                <a:spcPts val="1200"/>
              </a:spcBef>
            </a:pPr>
            <a:r>
              <a:rPr lang="th-TH" sz="3200" b="1" u="sng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มาตรา 19</a:t>
            </a:r>
            <a:endParaRPr lang="th-TH" sz="3200" b="1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pPr indent="531813" algn="l"/>
            <a:r>
              <a:rPr lang="th-TH" sz="32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1.ผู้นำของเข้า ผู้ส่งของออกไม่เสียอากร หรือเสียอากรไม่ครบถ้วน</a:t>
            </a:r>
          </a:p>
          <a:p>
            <a:pPr indent="531813" algn="l"/>
            <a:r>
              <a:rPr lang="th-TH" sz="32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2. พนักงานศุลกากรมีอำนาจประเมินเงินอากรเพิ่ม</a:t>
            </a:r>
          </a:p>
          <a:p>
            <a:pPr indent="531813" algn="l"/>
            <a:r>
              <a:rPr lang="th-TH" sz="3200" spc="-5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3. การประเมินเงินอากรต้องทำภายในกำหนดเวลา 3 ปี นับแต่วันยื่นใบขนสินค้า</a:t>
            </a:r>
            <a:endParaRPr lang="en-US" sz="3200" spc="-5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pPr algn="l">
              <a:spcBef>
                <a:spcPts val="1200"/>
              </a:spcBef>
            </a:pPr>
            <a:r>
              <a:rPr lang="th-TH" sz="3200" b="1" u="sng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ข้อยกเว้น</a:t>
            </a:r>
            <a:endParaRPr lang="th-TH" sz="3200" b="1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pPr indent="531813" algn="thaiDist"/>
            <a:r>
              <a:rPr lang="th-TH" sz="3200" spc="6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ก. มีเหตุจำเป็นไม่อาจประเมินได้ทันใน 3 ปี ให้ขอขยายเวลาต่ออธิบดีอีก     </a:t>
            </a:r>
            <a:r>
              <a:rPr lang="th-TH" sz="32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ไม่เกิน 2 ปี</a:t>
            </a:r>
            <a:endParaRPr lang="en-US" sz="3200" spc="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pPr indent="531813" algn="l"/>
            <a:r>
              <a:rPr lang="th-TH" sz="3200" spc="-1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ข. มีหลักฐานเชื่อว่าผู้นำของเข้า ผู้ส่งของออกฉ้อค่าอากรให้ขยายเวลาประเมินอากร </a:t>
            </a:r>
            <a:r>
              <a:rPr lang="th-TH" sz="3200" spc="-3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ได้</a:t>
            </a:r>
            <a:r>
              <a:rPr lang="th-TH" sz="32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อีก 5 ปี นับแต่พ้นเวลาตามข้อ 3 หรือ ข้อ ก. แล้วแต่กรณี</a:t>
            </a:r>
            <a:endParaRPr lang="en-US" sz="3200" spc="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endParaRPr lang="th-TH" dirty="0"/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2267744" y="332656"/>
            <a:ext cx="4752528" cy="701040"/>
          </a:xfrm>
        </p:spPr>
        <p:txBody>
          <a:bodyPr>
            <a:noAutofit/>
          </a:bodyPr>
          <a:lstStyle/>
          <a:p>
            <a: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การประเมินอากร</a:t>
            </a:r>
          </a:p>
        </p:txBody>
      </p:sp>
    </p:spTree>
    <p:extLst>
      <p:ext uri="{BB962C8B-B14F-4D97-AF65-F5344CB8AC3E}">
        <p14:creationId xmlns:p14="http://schemas.microsoft.com/office/powerpoint/2010/main" val="2227095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646348775"/>
              </p:ext>
            </p:extLst>
          </p:nvPr>
        </p:nvGraphicFramePr>
        <p:xfrm>
          <a:off x="-36512" y="1181327"/>
          <a:ext cx="9180512" cy="5272009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6067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78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01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58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01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7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8225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157209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rgbClr val="000000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กรณีที่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rgbClr val="000000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ตรวจสอบพบ</a:t>
                      </a:r>
                      <a:endParaRPr lang="en-US" sz="2000" dirty="0">
                        <a:solidFill>
                          <a:srgbClr val="000000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  <a:p>
                      <a:pPr algn="ctr"/>
                      <a:r>
                        <a:rPr lang="th-TH" sz="2000" dirty="0">
                          <a:solidFill>
                            <a:srgbClr val="000000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อากรขาด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rgbClr val="000000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ระยะเวลา</a:t>
                      </a:r>
                      <a:endParaRPr lang="en-US" sz="2000" dirty="0">
                        <a:solidFill>
                          <a:srgbClr val="000000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  <a:p>
                      <a:pPr algn="ctr"/>
                      <a:r>
                        <a:rPr lang="th-TH" sz="2000" spc="-70" baseline="0" dirty="0">
                          <a:solidFill>
                            <a:srgbClr val="000000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การประเมินอากร</a:t>
                      </a:r>
                      <a:endParaRPr lang="en-US" sz="2000" spc="-70" baseline="0" dirty="0">
                        <a:solidFill>
                          <a:srgbClr val="000000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  <a:p>
                      <a:pPr algn="ctr"/>
                      <a:r>
                        <a:rPr lang="th-TH" sz="2000" baseline="0" dirty="0">
                          <a:solidFill>
                            <a:srgbClr val="000000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 3 ปี</a:t>
                      </a:r>
                      <a:endParaRPr lang="th-TH" sz="2000" dirty="0">
                        <a:solidFill>
                          <a:srgbClr val="000000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rgbClr val="000000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ขอขยาย</a:t>
                      </a:r>
                      <a:endParaRPr lang="en-US" sz="2000" dirty="0">
                        <a:solidFill>
                          <a:srgbClr val="000000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  <a:p>
                      <a:pPr algn="ctr"/>
                      <a:r>
                        <a:rPr lang="th-TH" sz="2000" dirty="0">
                          <a:solidFill>
                            <a:srgbClr val="000000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อีก</a:t>
                      </a:r>
                      <a:r>
                        <a:rPr lang="th-TH" sz="2000" baseline="0" dirty="0">
                          <a:solidFill>
                            <a:srgbClr val="000000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 2 ปี</a:t>
                      </a:r>
                      <a:endParaRPr lang="th-TH" sz="2000" dirty="0">
                        <a:solidFill>
                          <a:srgbClr val="000000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rgbClr val="000000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ระยะเวลา</a:t>
                      </a:r>
                      <a:endParaRPr lang="en-US" sz="2000" dirty="0">
                        <a:solidFill>
                          <a:srgbClr val="000000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  <a:p>
                      <a:pPr algn="ctr"/>
                      <a:r>
                        <a:rPr lang="th-TH" sz="2000" spc="-70" baseline="0" dirty="0">
                          <a:solidFill>
                            <a:srgbClr val="000000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การประเมินอากร</a:t>
                      </a:r>
                      <a:endParaRPr lang="en-US" sz="2000" spc="-70" baseline="0" dirty="0">
                        <a:solidFill>
                          <a:srgbClr val="000000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  <a:p>
                      <a:pPr algn="ctr"/>
                      <a:r>
                        <a:rPr lang="th-TH" sz="2000" dirty="0">
                          <a:solidFill>
                            <a:srgbClr val="000000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 5 ปี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rgbClr val="000000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รวม (ปี)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rgbClr val="000000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ส่งแบบแจ้ง</a:t>
                      </a:r>
                      <a:endParaRPr lang="en-US" sz="2000" dirty="0">
                        <a:solidFill>
                          <a:srgbClr val="000000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  <a:p>
                      <a:pPr algn="ctr"/>
                      <a:r>
                        <a:rPr lang="th-TH" sz="2000" dirty="0">
                          <a:solidFill>
                            <a:srgbClr val="000000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ภายใน</a:t>
                      </a:r>
                      <a:r>
                        <a:rPr lang="th-TH" sz="2000" baseline="0" dirty="0">
                          <a:solidFill>
                            <a:srgbClr val="000000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 7 วัน นับแต่</a:t>
                      </a:r>
                      <a:r>
                        <a:rPr lang="th-TH" sz="2000" spc="-30" baseline="0" dirty="0">
                          <a:solidFill>
                            <a:srgbClr val="000000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วันประเมินอากรเสร็จ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1613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</a:pPr>
                      <a:endParaRPr lang="th-TH" sz="2800" dirty="0">
                        <a:solidFill>
                          <a:srgbClr val="000000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  <a:p>
                      <a:pPr algn="ctr">
                        <a:spcBef>
                          <a:spcPts val="0"/>
                        </a:spcBef>
                      </a:pPr>
                      <a:r>
                        <a:rPr lang="th-TH" sz="2800" dirty="0">
                          <a:solidFill>
                            <a:srgbClr val="000000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1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endParaRPr lang="th-TH" sz="2800" spc="-200" dirty="0">
                        <a:solidFill>
                          <a:srgbClr val="000000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  <a:p>
                      <a:pPr>
                        <a:spcBef>
                          <a:spcPts val="0"/>
                        </a:spcBef>
                      </a:pPr>
                      <a:r>
                        <a:rPr lang="th-TH" sz="2800" spc="-200" baseline="0" dirty="0">
                          <a:solidFill>
                            <a:srgbClr val="000000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ไม่หลีกเลี่ยงอากร</a:t>
                      </a:r>
                    </a:p>
                    <a:p>
                      <a:pPr>
                        <a:spcBef>
                          <a:spcPts val="0"/>
                        </a:spcBef>
                      </a:pPr>
                      <a:endParaRPr lang="th-TH" sz="2800" dirty="0">
                        <a:solidFill>
                          <a:srgbClr val="000000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endParaRPr lang="th-TH" sz="2800" dirty="0">
                        <a:solidFill>
                          <a:srgbClr val="000000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endParaRPr lang="th-TH" sz="2800" dirty="0">
                        <a:solidFill>
                          <a:srgbClr val="000000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endParaRPr lang="th-TH" sz="2800" dirty="0">
                        <a:solidFill>
                          <a:srgbClr val="000000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</a:pPr>
                      <a:endParaRPr lang="th-TH" sz="2800" dirty="0">
                        <a:solidFill>
                          <a:srgbClr val="000000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  <a:p>
                      <a:pPr algn="ctr">
                        <a:spcBef>
                          <a:spcPts val="0"/>
                        </a:spcBef>
                      </a:pPr>
                      <a:r>
                        <a:rPr lang="th-TH" sz="2800" dirty="0">
                          <a:solidFill>
                            <a:srgbClr val="000000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5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</a:pPr>
                      <a:endParaRPr lang="th-TH" sz="2800" dirty="0">
                        <a:solidFill>
                          <a:srgbClr val="000000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  <a:p>
                      <a:pPr algn="ctr">
                        <a:spcBef>
                          <a:spcPts val="0"/>
                        </a:spcBef>
                      </a:pPr>
                      <a:r>
                        <a:rPr lang="th-TH" sz="2800" dirty="0">
                          <a:solidFill>
                            <a:srgbClr val="000000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7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953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</a:pPr>
                      <a:endParaRPr lang="th-TH" sz="2800" dirty="0">
                        <a:solidFill>
                          <a:srgbClr val="000000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  <a:p>
                      <a:pPr algn="ctr">
                        <a:spcBef>
                          <a:spcPts val="0"/>
                        </a:spcBef>
                      </a:pPr>
                      <a:r>
                        <a:rPr lang="th-TH" sz="2800" dirty="0">
                          <a:solidFill>
                            <a:srgbClr val="000000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2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2800" dirty="0">
                        <a:solidFill>
                          <a:srgbClr val="000000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dirty="0">
                          <a:solidFill>
                            <a:srgbClr val="000000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หลีกเลี่ยงอากร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2800" dirty="0">
                        <a:solidFill>
                          <a:srgbClr val="000000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endParaRPr lang="th-TH" sz="2800" dirty="0">
                        <a:solidFill>
                          <a:srgbClr val="000000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2800" dirty="0">
                        <a:solidFill>
                          <a:srgbClr val="000000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2800" dirty="0">
                        <a:solidFill>
                          <a:srgbClr val="000000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2800" dirty="0">
                        <a:solidFill>
                          <a:srgbClr val="000000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endParaRPr lang="th-TH" sz="2800" dirty="0">
                        <a:solidFill>
                          <a:srgbClr val="000000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</a:pPr>
                      <a:endParaRPr lang="th-TH" sz="2800" dirty="0">
                        <a:solidFill>
                          <a:srgbClr val="000000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  <a:p>
                      <a:pPr algn="ctr">
                        <a:spcBef>
                          <a:spcPts val="0"/>
                        </a:spcBef>
                      </a:pPr>
                      <a:r>
                        <a:rPr lang="th-TH" sz="2800" dirty="0">
                          <a:solidFill>
                            <a:srgbClr val="000000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10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</a:pPr>
                      <a:endParaRPr lang="th-TH" sz="2800" dirty="0">
                        <a:solidFill>
                          <a:srgbClr val="000000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  <a:p>
                      <a:pPr algn="ctr">
                        <a:spcBef>
                          <a:spcPts val="0"/>
                        </a:spcBef>
                      </a:pPr>
                      <a:r>
                        <a:rPr lang="th-TH" sz="2800" dirty="0">
                          <a:solidFill>
                            <a:srgbClr val="000000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7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1613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</a:pPr>
                      <a:endParaRPr lang="th-TH" sz="2800" dirty="0">
                        <a:solidFill>
                          <a:srgbClr val="000000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  <a:p>
                      <a:pPr algn="ctr">
                        <a:spcBef>
                          <a:spcPts val="0"/>
                        </a:spcBef>
                      </a:pPr>
                      <a:r>
                        <a:rPr lang="th-TH" sz="2800" dirty="0">
                          <a:solidFill>
                            <a:srgbClr val="000000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3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endParaRPr lang="th-TH" sz="2800" dirty="0">
                        <a:solidFill>
                          <a:srgbClr val="000000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  <a:p>
                      <a:pPr>
                        <a:spcBef>
                          <a:spcPts val="0"/>
                        </a:spcBef>
                      </a:pPr>
                      <a:r>
                        <a:rPr lang="th-TH" sz="2800" dirty="0">
                          <a:solidFill>
                            <a:srgbClr val="000000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หลีกเลี่ยงอากร</a:t>
                      </a:r>
                    </a:p>
                    <a:p>
                      <a:pPr>
                        <a:spcBef>
                          <a:spcPts val="0"/>
                        </a:spcBef>
                      </a:pPr>
                      <a:endParaRPr lang="th-TH" sz="2800" dirty="0">
                        <a:solidFill>
                          <a:srgbClr val="000000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endParaRPr lang="th-TH" sz="2800" dirty="0">
                        <a:solidFill>
                          <a:srgbClr val="000000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endParaRPr lang="th-TH" sz="2800" dirty="0">
                        <a:solidFill>
                          <a:srgbClr val="000000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endParaRPr lang="th-TH" sz="2800" dirty="0">
                        <a:solidFill>
                          <a:srgbClr val="000000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</a:pPr>
                      <a:endParaRPr lang="th-TH" sz="2800" dirty="0">
                        <a:solidFill>
                          <a:srgbClr val="000000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  <a:p>
                      <a:pPr algn="ctr">
                        <a:spcBef>
                          <a:spcPts val="0"/>
                        </a:spcBef>
                      </a:pPr>
                      <a:r>
                        <a:rPr lang="th-TH" sz="2800" dirty="0">
                          <a:solidFill>
                            <a:srgbClr val="000000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8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</a:pPr>
                      <a:endParaRPr lang="th-TH" sz="2800" dirty="0">
                        <a:solidFill>
                          <a:srgbClr val="000000"/>
                        </a:solidFill>
                        <a:latin typeface="Cordia New" pitchFamily="34" charset="-34"/>
                        <a:cs typeface="Cordia New" pitchFamily="34" charset="-34"/>
                      </a:endParaRPr>
                    </a:p>
                    <a:p>
                      <a:pPr algn="ctr">
                        <a:spcBef>
                          <a:spcPts val="0"/>
                        </a:spcBef>
                      </a:pPr>
                      <a:r>
                        <a:rPr lang="th-TH" sz="2800" dirty="0">
                          <a:solidFill>
                            <a:srgbClr val="000000"/>
                          </a:solidFill>
                          <a:latin typeface="Cordia New" pitchFamily="34" charset="-34"/>
                          <a:cs typeface="Cordia New" pitchFamily="34" charset="-34"/>
                        </a:rPr>
                        <a:t>7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395536" y="188640"/>
            <a:ext cx="8352928" cy="701040"/>
          </a:xfrm>
        </p:spPr>
        <p:txBody>
          <a:bodyPr>
            <a:noAutofit/>
          </a:bodyPr>
          <a:lstStyle/>
          <a:p>
            <a: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ระยะเวลาในการประเมินอากรตามกฎหมายศุลกากร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195736" y="2996952"/>
            <a:ext cx="144016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-36512" y="6434172"/>
            <a:ext cx="4320480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หมายเหตุ </a:t>
            </a:r>
            <a:r>
              <a:rPr lang="th-TH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เริ่มนับตั้งแต่วันยื่นใบขนสินค้า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3779912" y="2996952"/>
            <a:ext cx="1080120" cy="0"/>
          </a:xfrm>
          <a:prstGeom prst="straightConnector1">
            <a:avLst/>
          </a:prstGeom>
          <a:ln>
            <a:solidFill>
              <a:srgbClr val="7030A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4949952" y="2348880"/>
            <a:ext cx="1494256" cy="1357488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949952" y="2348880"/>
            <a:ext cx="1494256" cy="1368152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2195736" y="4365104"/>
            <a:ext cx="1440160" cy="0"/>
          </a:xfrm>
          <a:prstGeom prst="straightConnector1">
            <a:avLst/>
          </a:prstGeom>
          <a:ln>
            <a:solidFill>
              <a:srgbClr val="92D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195736" y="5733256"/>
            <a:ext cx="4248472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779912" y="4353672"/>
            <a:ext cx="1080120" cy="11432"/>
          </a:xfrm>
          <a:prstGeom prst="straightConnector1">
            <a:avLst/>
          </a:prstGeom>
          <a:ln>
            <a:solidFill>
              <a:srgbClr val="7030A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004048" y="4365104"/>
            <a:ext cx="144016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3442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l"/>
            <a:r>
              <a:rPr lang="th-TH" sz="40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	</a:t>
            </a:r>
            <a:r>
              <a:rPr lang="th-TH" sz="4000" b="1" u="sng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มาตรา 20</a:t>
            </a:r>
            <a:r>
              <a:rPr lang="th-TH" sz="4000" b="1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40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พนักงานศุลกากรประเมินเสร็จแล้วต้องส่งแบบแจ้งการประเมินอากรให้ผู้นำของเข้า ผู้ส่งของออกภายใน 7 วัน นับแต่วันที่ประเมินเสร็จ และให้ผู้นำของเข้า ผู้ส่งของออกเสียอากรภายใน 30 วัน นับแต่รับแบบแจ้งการชำระเงินอากร</a:t>
            </a:r>
            <a:endParaRPr lang="en-US" sz="400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algn="l"/>
            <a:endParaRPr lang="th-TH" sz="4000" dirty="0">
              <a:solidFill>
                <a:srgbClr val="002060"/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1907704" y="332656"/>
            <a:ext cx="5472608" cy="701040"/>
          </a:xfrm>
        </p:spPr>
        <p:txBody>
          <a:bodyPr>
            <a:noAutofit/>
          </a:bodyPr>
          <a:lstStyle/>
          <a:p>
            <a: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การส่งแบบแจ้งการประเมินอากร</a:t>
            </a:r>
          </a:p>
        </p:txBody>
      </p:sp>
    </p:spTree>
    <p:extLst>
      <p:ext uri="{BB962C8B-B14F-4D97-AF65-F5344CB8AC3E}">
        <p14:creationId xmlns:p14="http://schemas.microsoft.com/office/powerpoint/2010/main" val="140342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95536" y="1556792"/>
            <a:ext cx="8496944" cy="4680520"/>
          </a:xfrm>
        </p:spPr>
        <p:txBody>
          <a:bodyPr/>
          <a:lstStyle/>
          <a:p>
            <a:pPr algn="thaiDist"/>
            <a:r>
              <a:rPr lang="th-TH" sz="3600" b="1" u="sng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มาตรา 22</a:t>
            </a:r>
            <a:r>
              <a:rPr lang="th-TH" sz="3600" b="1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3600" u="sng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โทษทางแพ่งสำหรับผู้นำของเข้า ผู้ส่งของออกที่ไม่เสียอากรหรือ เสียไม่ครบถ้วน</a:t>
            </a:r>
            <a:endParaRPr lang="en-US" sz="360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pPr indent="1076325" algn="l">
              <a:spcBef>
                <a:spcPts val="1200"/>
              </a:spcBef>
            </a:pP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1. </a:t>
            </a:r>
            <a:r>
              <a:rPr lang="th-TH" sz="36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เงินเพิ่ม</a:t>
            </a:r>
            <a:endParaRPr lang="en-US" sz="360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pPr indent="1076325" algn="l">
              <a:spcBef>
                <a:spcPts val="1200"/>
              </a:spcBef>
            </a:pPr>
            <a:r>
              <a:rPr lang="th-TH" sz="36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2. เบี้ยปรับ</a:t>
            </a:r>
            <a:endParaRPr lang="en-US" sz="360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endParaRPr lang="th-TH" dirty="0"/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1403648" y="332656"/>
            <a:ext cx="6336704" cy="701040"/>
          </a:xfrm>
        </p:spPr>
        <p:txBody>
          <a:bodyPr>
            <a:noAutofit/>
          </a:bodyPr>
          <a:lstStyle/>
          <a:p>
            <a: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มาตรการทางแพ่งสำหรับผู้ค้างค่าอากร</a:t>
            </a:r>
          </a:p>
        </p:txBody>
      </p:sp>
    </p:spTree>
    <p:extLst>
      <p:ext uri="{BB962C8B-B14F-4D97-AF65-F5344CB8AC3E}">
        <p14:creationId xmlns:p14="http://schemas.microsoft.com/office/powerpoint/2010/main" val="3183984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67544" y="1628800"/>
            <a:ext cx="8219256" cy="4968552"/>
          </a:xfrm>
        </p:spPr>
        <p:txBody>
          <a:bodyPr>
            <a:normAutofit fontScale="70000" lnSpcReduction="20000"/>
          </a:bodyPr>
          <a:lstStyle/>
          <a:p>
            <a:pPr indent="1076325" algn="thaiDist">
              <a:spcBef>
                <a:spcPts val="1800"/>
              </a:spcBef>
            </a:pPr>
            <a:r>
              <a:rPr lang="th-TH" sz="4600" b="1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1. </a:t>
            </a:r>
            <a:r>
              <a:rPr lang="th-TH" sz="4600" b="1" u="sng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เงินเพิ่ม</a:t>
            </a:r>
            <a:r>
              <a:rPr lang="th-TH" sz="4600" b="1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46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เงินที่มีผู้นำของเข้าหรือผู้ส่งของออกต้องเสียเพิ่มเติม</a:t>
            </a:r>
            <a:r>
              <a:rPr lang="th-TH" sz="4600" spc="-13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นอกจากค่าอากร เนื่องจากไม่เสียค่าอากรให้ครบถ้วนก่อนนำของออกจากอารักขา           ของศุลกากร </a:t>
            </a:r>
            <a:r>
              <a:rPr lang="th-TH" sz="4600" spc="-6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โดยเสียในอัตราร้อยละหนึ่งต่อเดือน ของจำนวนค่าอากรที่ต้องเสีย แต่ไม่เกินจำนวนเงินอากร</a:t>
            </a:r>
            <a:r>
              <a:rPr lang="th-TH" sz="46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ที่ต้องเสีย โดยเงินเพิ่มอาจลดได้ตามกฎกระทรวง</a:t>
            </a:r>
            <a:endParaRPr lang="en-US" sz="4600" spc="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pPr indent="1076325" algn="thaiDist">
              <a:spcBef>
                <a:spcPts val="1800"/>
              </a:spcBef>
            </a:pPr>
            <a:r>
              <a:rPr lang="en-US" sz="4600" b="1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2. </a:t>
            </a:r>
            <a:r>
              <a:rPr lang="th-TH" sz="4600" b="1" u="sng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เบี้ยปรับ</a:t>
            </a:r>
            <a:r>
              <a:rPr lang="th-TH" sz="4600" b="1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46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เงินที่ผู้นำของเข้า ผู้ส่งของออกต้องเสียเพิ่มเติมน</a:t>
            </a:r>
            <a:r>
              <a:rPr lang="th-TH" sz="4600" spc="7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อกจากเงินอากรและเงินเพิ่ม เนื่องจากการผิดนัดชำระค่าอากร คือ    ไม่</a:t>
            </a:r>
            <a:r>
              <a:rPr lang="th-TH" sz="46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นำค่าอากรที่ต้องเสียเพิ่มมาชำระภายใน 30 วัน นับแต่รับแบบแจ้ง</a:t>
            </a:r>
            <a:r>
              <a:rPr lang="th-TH" sz="46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การประเมิน โดยเสียเบี้ยปรับอีกร้อยละ 20 ของค่าอากรที่ต้องเสีย เบี้ยปรับ</a:t>
            </a:r>
            <a:r>
              <a:rPr lang="th-TH" sz="46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อาจงดหรือลดตามระเบียบที่อธิบดีกำหนดโดยอนุมัติรัฐมนตรี</a:t>
            </a:r>
            <a:endParaRPr lang="en-US" sz="460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endParaRPr lang="th-TH" dirty="0"/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2483768" y="332656"/>
            <a:ext cx="4536504" cy="701040"/>
          </a:xfrm>
        </p:spPr>
        <p:txBody>
          <a:bodyPr>
            <a:noAutofit/>
          </a:bodyPr>
          <a:lstStyle/>
          <a:p>
            <a: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เงินเพิ่มและเบี้ยปรับ</a:t>
            </a:r>
          </a:p>
        </p:txBody>
      </p:sp>
    </p:spTree>
    <p:extLst>
      <p:ext uri="{BB962C8B-B14F-4D97-AF65-F5344CB8AC3E}">
        <p14:creationId xmlns:p14="http://schemas.microsoft.com/office/powerpoint/2010/main" val="32335862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>
            <a:spLocks noGrp="1"/>
          </p:cNvSpPr>
          <p:nvPr>
            <p:ph sz="quarter" idx="13"/>
          </p:nvPr>
        </p:nvSpPr>
        <p:spPr>
          <a:xfrm>
            <a:off x="395536" y="1556792"/>
            <a:ext cx="8496944" cy="4680520"/>
          </a:xfrm>
        </p:spPr>
        <p:txBody>
          <a:bodyPr/>
          <a:lstStyle/>
          <a:p>
            <a:pPr algn="thaiDist"/>
            <a:r>
              <a:rPr lang="th-TH" sz="3600" b="1" u="sng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มาตรา 23-24</a:t>
            </a:r>
          </a:p>
          <a:p>
            <a:pPr indent="1076325" algn="thaiDist"/>
            <a:r>
              <a:rPr lang="th-TH" sz="36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1. การกักของนำเข้า ของส่งออก</a:t>
            </a:r>
            <a:endParaRPr lang="en-US" sz="360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pPr indent="1076325" algn="l">
              <a:spcBef>
                <a:spcPts val="1200"/>
              </a:spcBef>
            </a:pPr>
            <a:r>
              <a:rPr lang="th-TH" sz="3600" spc="-3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2. ยึดหรืออายัดทรัพย์สินอื่น ๆ ของผู้นำของเข้า ผู้ส่งของออก</a:t>
            </a:r>
            <a:endParaRPr lang="en-US" sz="3600" spc="-3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endParaRPr lang="th-TH" dirty="0"/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1187624" y="332656"/>
            <a:ext cx="7056784" cy="701040"/>
          </a:xfrm>
        </p:spPr>
        <p:txBody>
          <a:bodyPr>
            <a:noAutofit/>
          </a:bodyPr>
          <a:lstStyle/>
          <a:p>
            <a: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มาตรการทางปกครองสำหรับผู้ค้างค่าอากร</a:t>
            </a:r>
          </a:p>
        </p:txBody>
      </p:sp>
    </p:spTree>
    <p:extLst>
      <p:ext uri="{BB962C8B-B14F-4D97-AF65-F5344CB8AC3E}">
        <p14:creationId xmlns:p14="http://schemas.microsoft.com/office/powerpoint/2010/main" val="25564893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>
            <a:spLocks noGrp="1"/>
          </p:cNvSpPr>
          <p:nvPr>
            <p:ph sz="quarter" idx="13"/>
          </p:nvPr>
        </p:nvSpPr>
        <p:spPr>
          <a:xfrm>
            <a:off x="467544" y="1628800"/>
            <a:ext cx="8219256" cy="4968552"/>
          </a:xfrm>
        </p:spPr>
        <p:txBody>
          <a:bodyPr>
            <a:normAutofit/>
          </a:bodyPr>
          <a:lstStyle/>
          <a:p>
            <a:pPr indent="1076325" algn="thaiDist">
              <a:spcBef>
                <a:spcPts val="1200"/>
              </a:spcBef>
            </a:pPr>
            <a:r>
              <a:rPr lang="th-TH" sz="4600" b="1" u="sng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การกักของ</a:t>
            </a:r>
            <a:r>
              <a:rPr lang="th-TH" sz="4600" b="1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46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เมื่อครบกำหนด 30 วัน นับแต่ได้รับแบบแจ้งการประเมินอากรแล้ว ผู้นำของ</a:t>
            </a:r>
            <a:r>
              <a:rPr lang="th-TH" sz="4600" spc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เข้า     ผู้</a:t>
            </a:r>
            <a:r>
              <a:rPr lang="th-TH" sz="46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ส่งของออกไม่เสียอากร เงินเพิ่ม เบี้ยปรับ </a:t>
            </a:r>
            <a:r>
              <a:rPr lang="th-TH" sz="4600" spc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ถือว่า    มี</a:t>
            </a:r>
            <a:r>
              <a:rPr lang="th-TH" sz="46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หนี้ค่าอากรค้างชำระจะต้องใช้มาตรการกักของของผู้ค้างชำระค่าอากร</a:t>
            </a:r>
            <a:endParaRPr lang="en-US" sz="4600" spc="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endParaRPr lang="th-TH" dirty="0"/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2483768" y="332656"/>
            <a:ext cx="4536504" cy="701040"/>
          </a:xfrm>
        </p:spPr>
        <p:txBody>
          <a:bodyPr>
            <a:noAutofit/>
          </a:bodyPr>
          <a:lstStyle/>
          <a:p>
            <a: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การกักของ</a:t>
            </a:r>
          </a:p>
        </p:txBody>
      </p:sp>
    </p:spTree>
    <p:extLst>
      <p:ext uri="{BB962C8B-B14F-4D97-AF65-F5344CB8AC3E}">
        <p14:creationId xmlns:p14="http://schemas.microsoft.com/office/powerpoint/2010/main" val="17653557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7200" y="1412776"/>
            <a:ext cx="8229600" cy="4683224"/>
          </a:xfrm>
        </p:spPr>
        <p:txBody>
          <a:bodyPr>
            <a:noAutofit/>
          </a:bodyPr>
          <a:lstStyle/>
          <a:p>
            <a:pPr indent="1076325" algn="thaiDist">
              <a:spcBef>
                <a:spcPts val="2400"/>
              </a:spcBef>
            </a:pPr>
            <a:r>
              <a:rPr lang="th-TH" sz="3600" spc="-8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1. กักของใด ๆ ของผู้ค้างชำระค่าอากรที่กำลังผ่านศุลกากร </a:t>
            </a:r>
            <a:r>
              <a:rPr lang="th-TH" sz="36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หรืออยู่ในกำกับตรวจตราของศุลกากร</a:t>
            </a:r>
            <a:endParaRPr lang="en-US" sz="3600" spc="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pPr indent="1076325" algn="thaiDist">
              <a:spcBef>
                <a:spcPts val="2400"/>
              </a:spcBef>
            </a:pPr>
            <a:r>
              <a:rPr lang="th-TH" sz="36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2. กักของดังกล่าวจนกว่าผู้ค้างชำระค่าอากรจะนำเงิน  ค่าอากรมาชำระให้ครบถ้วน</a:t>
            </a:r>
            <a:endParaRPr lang="en-US" sz="3600" spc="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pPr indent="1076325" algn="thaiDist">
              <a:spcBef>
                <a:spcPts val="2400"/>
              </a:spcBef>
            </a:pPr>
            <a:r>
              <a:rPr lang="th-TH" sz="36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3. หากครบกำหนด 30 วัน นับแต่กักของแล้ว ผู้ค้างชำระค่าอากรไม่ชำระ อธิบดีจะนำของที่กักออกขายทอดตลาด</a:t>
            </a:r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1691680" y="332656"/>
            <a:ext cx="5976664" cy="701040"/>
          </a:xfrm>
        </p:spPr>
        <p:txBody>
          <a:bodyPr>
            <a:noAutofit/>
          </a:bodyPr>
          <a:lstStyle/>
          <a:p>
            <a:r>
              <a:rPr lang="th-TH" sz="4000" u="sng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การกักของของผู้ค้างชำระค่าอากร</a:t>
            </a:r>
            <a:endParaRPr lang="en-US" sz="400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397719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51520" y="1442056"/>
            <a:ext cx="8640960" cy="5227304"/>
          </a:xfrm>
        </p:spPr>
        <p:txBody>
          <a:bodyPr>
            <a:normAutofit fontScale="85000" lnSpcReduction="10000"/>
          </a:bodyPr>
          <a:lstStyle/>
          <a:p>
            <a:pPr indent="717550" algn="l">
              <a:spcBef>
                <a:spcPts val="1800"/>
              </a:spcBef>
            </a:pPr>
            <a:r>
              <a:rPr lang="en-US" sz="39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1. </a:t>
            </a:r>
            <a:r>
              <a:rPr lang="th-TH" sz="39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ชำระค่าอากรที่ค้าง</a:t>
            </a:r>
            <a:endParaRPr lang="en-US" sz="3900" spc="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pPr indent="717550" algn="l">
              <a:spcBef>
                <a:spcPts val="1800"/>
              </a:spcBef>
            </a:pPr>
            <a:r>
              <a:rPr lang="th-TH" sz="39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2. ชำระค่าอากรสำหรับของที่ขายทอดตลาด</a:t>
            </a:r>
            <a:endParaRPr lang="en-US" sz="3900" spc="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pPr indent="717550" algn="thaiDist">
              <a:spcBef>
                <a:spcPts val="1800"/>
              </a:spcBef>
            </a:pPr>
            <a:r>
              <a:rPr lang="th-TH" sz="3900" spc="2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3. ชำระค่าเก็บรักษา ค่าขนย้าย ค่าภาระติดพันอย่างอื่นที่ค้างชำระแก่</a:t>
            </a:r>
            <a:r>
              <a:rPr lang="th-TH" sz="39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กรมศุลกากร</a:t>
            </a:r>
            <a:endParaRPr lang="en-US" sz="3900" spc="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pPr indent="717550" algn="l">
              <a:spcBef>
                <a:spcPts val="1800"/>
              </a:spcBef>
            </a:pPr>
            <a:r>
              <a:rPr lang="th-TH" sz="3900" spc="-14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4. ชำระค่าภาษีอากรตามกฎหมายอื่น ๆ ที่เกี่ยวกับการนำของเข้า ส่งของออก</a:t>
            </a:r>
            <a:endParaRPr lang="en-US" sz="3900" spc="-14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pPr indent="717550" algn="l">
              <a:spcBef>
                <a:spcPts val="1800"/>
              </a:spcBef>
            </a:pPr>
            <a:r>
              <a:rPr lang="th-TH" sz="39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5. ชำระค่าภาระติดพันแก่ผู้เก็บรักษาและผู้ขนส่ง</a:t>
            </a:r>
            <a:endParaRPr lang="en-US" sz="3900" spc="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pPr indent="717550" algn="l">
              <a:spcBef>
                <a:spcPts val="1800"/>
              </a:spcBef>
            </a:pPr>
            <a:r>
              <a:rPr lang="th-TH" sz="39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6. เหลือเท่าไรให้คืนเจ้าของ</a:t>
            </a:r>
            <a:endParaRPr lang="en-US" sz="3900" spc="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pPr indent="717550" algn="l">
              <a:spcBef>
                <a:spcPts val="1800"/>
              </a:spcBef>
            </a:pPr>
            <a:r>
              <a:rPr lang="th-TH" sz="39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7. ไม่มารับภายใน 6 เดือน ตกเป็นของแผ่นดิน</a:t>
            </a:r>
            <a:endParaRPr lang="en-US" sz="3900" spc="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endParaRPr lang="th-TH" dirty="0"/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1115616" y="332656"/>
            <a:ext cx="7272808" cy="701040"/>
          </a:xfrm>
        </p:spPr>
        <p:txBody>
          <a:bodyPr>
            <a:normAutofit fontScale="90000"/>
          </a:bodyPr>
          <a:lstStyle/>
          <a:p>
            <a:br>
              <a:rPr lang="th-TH" sz="4400" u="sng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</a:br>
            <a:r>
              <a:rPr lang="th-TH" sz="44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เงินที่ได้จากการขายทอดตลาดของที่กักไว้</a:t>
            </a:r>
            <a:br>
              <a:rPr lang="en-US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</a:br>
            <a:endParaRPr lang="th-TH" sz="400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724719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179512" y="1700808"/>
            <a:ext cx="8712968" cy="4968552"/>
          </a:xfrm>
        </p:spPr>
        <p:txBody>
          <a:bodyPr>
            <a:normAutofit/>
          </a:bodyPr>
          <a:lstStyle/>
          <a:p>
            <a:pPr indent="984250" algn="thaiDist">
              <a:spcBef>
                <a:spcPts val="2400"/>
              </a:spcBef>
            </a:pPr>
            <a:r>
              <a:rPr lang="th-TH" sz="3600" spc="-14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1. ต้องกักของของผู้นำของเข้า ผู้ส่งของออกที่ค้างชำระค่าอากรก่อน</a:t>
            </a:r>
            <a:endParaRPr lang="en-US" sz="3600" spc="-14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pPr indent="984250" algn="l">
              <a:spcBef>
                <a:spcPts val="2400"/>
              </a:spcBef>
            </a:pPr>
            <a:r>
              <a:rPr lang="th-TH" sz="36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2. ค่าขายของที่กักไม่พอชำระเงินอากรที่ค้าง</a:t>
            </a:r>
            <a:endParaRPr lang="en-US" sz="360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pPr indent="984250" algn="l">
              <a:spcBef>
                <a:spcPts val="2400"/>
              </a:spcBef>
            </a:pPr>
            <a:r>
              <a:rPr lang="th-TH" sz="36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3. อธิบดีสั่งยึดหรืออายัดทรัพย์สินอื่น ๆ ของผู้นำของเข้า หรือผู้ส่งของออกได้โดยไม่ต้องฟ้องคดีต่อศาล</a:t>
            </a:r>
            <a:endParaRPr lang="en-US" sz="360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endParaRPr lang="th-TH" dirty="0"/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80920" cy="1008112"/>
          </a:xfrm>
        </p:spPr>
        <p:txBody>
          <a:bodyPr>
            <a:normAutofit fontScale="90000"/>
          </a:bodyPr>
          <a:lstStyle/>
          <a:p>
            <a:br>
              <a:rPr lang="th-TH" sz="4000" spc="-1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</a:br>
            <a:r>
              <a:rPr lang="th-TH" sz="4000" spc="-1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การยึดหรืออายัดทรัพย์</a:t>
            </a:r>
            <a:br>
              <a:rPr lang="th-TH" sz="4000" spc="-1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</a:br>
            <a:r>
              <a:rPr lang="th-TH" sz="4000" spc="-1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ของผู้นำของเข้า ผู้ส่งของออกที่ค้างชำระค่าอากร</a:t>
            </a:r>
            <a:br>
              <a:rPr lang="en-US" sz="4000" spc="-1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</a:br>
            <a:endParaRPr lang="th-TH" sz="400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524352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7200" y="1700808"/>
            <a:ext cx="8229600" cy="3888432"/>
          </a:xfrm>
        </p:spPr>
        <p:txBody>
          <a:bodyPr/>
          <a:lstStyle/>
          <a:p>
            <a:pPr indent="1076325" algn="l">
              <a:spcBef>
                <a:spcPts val="2400"/>
              </a:spcBef>
            </a:pPr>
            <a:r>
              <a:rPr lang="th-TH" sz="3600" spc="-5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1. หักค่าธรรมเนียมค่าใช้จ่ายในการยึดและขายทอกตลาด</a:t>
            </a:r>
            <a:endParaRPr lang="en-US" sz="3600" spc="-5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pPr indent="1076325" algn="l">
              <a:spcBef>
                <a:spcPts val="2400"/>
              </a:spcBef>
            </a:pPr>
            <a:r>
              <a:rPr lang="th-TH" sz="36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2. ค่าอากรที่ค้างชำระ</a:t>
            </a:r>
            <a:endParaRPr lang="en-US" sz="360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pPr indent="1076325" algn="l">
              <a:spcBef>
                <a:spcPts val="2400"/>
              </a:spcBef>
            </a:pPr>
            <a:r>
              <a:rPr lang="th-TH" sz="36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3. หากมีเงินเหลือให้คืนเจ้าของ</a:t>
            </a:r>
            <a:endParaRPr lang="en-US" sz="360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endParaRPr lang="th-TH" dirty="0"/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755576" y="332656"/>
            <a:ext cx="7632848" cy="701040"/>
          </a:xfrm>
        </p:spPr>
        <p:txBody>
          <a:bodyPr>
            <a:normAutofit fontScale="90000"/>
          </a:bodyPr>
          <a:lstStyle/>
          <a:p>
            <a:b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</a:br>
            <a: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เงินที่ได้จากการขายทอดตลาดทรัพย์ที่ยึดหรืออายัด</a:t>
            </a:r>
            <a:br>
              <a:rPr lang="en-US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</a:br>
            <a:endParaRPr lang="th-TH" sz="400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93659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7200" y="1340768"/>
            <a:ext cx="8229600" cy="5328592"/>
          </a:xfrm>
        </p:spPr>
        <p:txBody>
          <a:bodyPr>
            <a:normAutofit fontScale="85000" lnSpcReduction="10000"/>
          </a:bodyPr>
          <a:lstStyle/>
          <a:p>
            <a:pPr indent="890588" algn="thaiDist">
              <a:spcBef>
                <a:spcPts val="1800"/>
              </a:spcBef>
            </a:pPr>
            <a:r>
              <a:rPr lang="th-TH" sz="28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1. ผู้นำของเข้า ผู้ส่งของออกที่ได้รับแจ้งจำนวนค่าอากรแล้ว ไม่พอใจ ไม่เห็นด้วยกับการประเมินเงินอากรเพิ่มของพนักงานศุลกากร มีสิทธิอุทธรณ์การประเมินเงินอากรต่อคณะกรรมการพิจารณาอุทธรณ์ได้ภายใน 30 วัน นับแต่วันที่ได้รับแจ้งการประเมินอากร</a:t>
            </a:r>
            <a:endParaRPr lang="en-US" sz="2800" spc="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pPr indent="890588" algn="thaiDist">
              <a:spcBef>
                <a:spcPts val="1800"/>
              </a:spcBef>
            </a:pPr>
            <a:r>
              <a:rPr lang="th-TH" sz="2800" spc="-3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2. การอุทธรณ์ไม่เป็นเหตุให้ทุเลาการเสียอากรตามที่พนักงานศุลกากรประเมินเพิ่ม</a:t>
            </a:r>
            <a:r>
              <a:rPr lang="th-TH" sz="28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 กรมศุลกากรใช้มาตรการกักของ หรือยึดอายัดทรัพย์สินของผู้ค้างชำระค่าอากรได้</a:t>
            </a:r>
            <a:endParaRPr lang="en-US" sz="2800" spc="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pPr indent="890588" algn="thaiDist">
              <a:spcBef>
                <a:spcPts val="1800"/>
              </a:spcBef>
            </a:pPr>
            <a:r>
              <a:rPr lang="th-TH" sz="2800" spc="-6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3. ระหว่างรอผลการพิจารณาอุทธรณ์ อธิบดีอาจให้ทุเลาการชำระเงินอากรได้ในระหว่างทุเลา</a:t>
            </a:r>
            <a:r>
              <a:rPr lang="th-TH" sz="28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 ผู้ค้างชำระค่าอากรไม่ต้องชำระค่าอากรที่ค้าง</a:t>
            </a:r>
            <a:endParaRPr lang="en-US" sz="2800" spc="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pPr indent="890588" algn="thaiDist">
              <a:spcBef>
                <a:spcPts val="1800"/>
              </a:spcBef>
            </a:pPr>
            <a:r>
              <a:rPr lang="th-TH" sz="28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4. คณะกรรมการพิจารณาอุทธรณ์มีหลายคณะได้</a:t>
            </a:r>
          </a:p>
          <a:p>
            <a:pPr indent="890588" algn="thaiDist">
              <a:spcBef>
                <a:spcPts val="1800"/>
              </a:spcBef>
            </a:pPr>
            <a:r>
              <a:rPr lang="th-TH" sz="2800" spc="4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5. คณะกรรมการอุทธรณ์ต้องพิจารณาอุทธรณ์ของผู้นำของเข้า ผู้ส่งของออก</a:t>
            </a:r>
            <a:r>
              <a:rPr lang="th-TH" sz="2800" spc="5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ให้แล้ว</a:t>
            </a:r>
            <a:r>
              <a:rPr lang="th-TH" sz="28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เสร็จใน 180 วัน นับแต่ได้รับอุทธรณ์ หากพิจารณาไม่แล้วเสร็จอาจขยายเวลาได้อีกไม่เกิน 90 วัน</a:t>
            </a:r>
            <a:endParaRPr lang="en-US" sz="2800" spc="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pPr indent="890588" algn="thaiDist">
              <a:spcBef>
                <a:spcPts val="1800"/>
              </a:spcBef>
            </a:pPr>
            <a:r>
              <a:rPr lang="th-TH" sz="2800" spc="-4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หากพิจารณาไม่เสร็จใน 180 วัน ผู้นำของเข้า ผู้ส่งของออก นำคดีไปฟ้องต่อศาลได้</a:t>
            </a:r>
            <a:r>
              <a:rPr lang="th-TH" sz="28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ไม่ต้องรอผลคำวินิจฉัยอุทธรณ์ และให้คณะกรรมการฯ ยกอุทธรณ์</a:t>
            </a:r>
            <a:endParaRPr lang="en-US" sz="280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pPr algn="l"/>
            <a:endParaRPr lang="th-TH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2123728" y="332656"/>
            <a:ext cx="5616624" cy="701040"/>
          </a:xfrm>
        </p:spPr>
        <p:txBody>
          <a:bodyPr>
            <a:normAutofit fontScale="90000"/>
          </a:bodyPr>
          <a:lstStyle/>
          <a:p>
            <a:br>
              <a:rPr lang="th-TH" sz="4000" u="sng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</a:br>
            <a:r>
              <a:rPr lang="th-TH" sz="4400" u="sng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การอุทธรณ์การประเมินเงินอากร</a:t>
            </a:r>
            <a:br>
              <a:rPr lang="en-US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</a:br>
            <a:endParaRPr lang="th-TH" sz="400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561301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>
            <a:spLocks noGrp="1"/>
          </p:cNvSpPr>
          <p:nvPr>
            <p:ph idx="4294967295"/>
          </p:nvPr>
        </p:nvSpPr>
        <p:spPr>
          <a:xfrm>
            <a:off x="323528" y="1484784"/>
            <a:ext cx="8568952" cy="4522507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algn="thaiDist"/>
            <a:r>
              <a:rPr lang="th-TH" sz="2800" dirty="0"/>
              <a:t>	</a:t>
            </a:r>
            <a:r>
              <a:rPr lang="th-TH" sz="19200" b="1" u="sng" spc="-9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มาตรา 39 </a:t>
            </a:r>
            <a:r>
              <a:rPr lang="th-TH" sz="19200" spc="-9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ให้มีคณะกรรมการพิจารณาอุทธรณ์</a:t>
            </a:r>
            <a:r>
              <a:rPr lang="th-TH" sz="19200" spc="-7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    </a:t>
            </a:r>
            <a:r>
              <a:rPr lang="th-TH" sz="19200" spc="-14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ประกอบด้วย  อธิบดีกรมศุลกากรเป็นประธานกรรมการ </a:t>
            </a:r>
            <a:r>
              <a:rPr lang="th-TH" sz="192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ผู้แทนกรมสรรพากร ผู้แทนกรมสรรพสามิต ผู้แทน</a:t>
            </a:r>
            <a:r>
              <a:rPr lang="th-TH" sz="19200" spc="1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สำนักงานคณะกรรมการกฤษฎีกา และผู้แทนสำนักงานอัยการสูงสุด เป็นกรรมการ ให้อธิบดี</a:t>
            </a:r>
            <a:r>
              <a:rPr lang="th-TH" sz="19200" spc="-14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แต่งตั้งข้าราชการในกรมศุลกากรคนหนึ่งเป็นเลขานุการ </a:t>
            </a:r>
            <a:r>
              <a:rPr lang="th-TH" sz="192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และอีกไม่เกินสองคนเป็นผู้ช่วยเลขานุการ</a:t>
            </a:r>
            <a:endParaRPr lang="en-US" sz="1920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marL="109728" indent="0" algn="thaiDist">
              <a:buNone/>
            </a:pPr>
            <a:endParaRPr lang="th-TH" sz="5700" spc="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pPr marL="109728" indent="0" algn="thaiDist">
              <a:buNone/>
            </a:pPr>
            <a:r>
              <a:rPr lang="th-TH" sz="150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7520502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1619672" y="332656"/>
            <a:ext cx="6048672" cy="701040"/>
          </a:xfrm>
        </p:spPr>
        <p:txBody>
          <a:bodyPr>
            <a:noAutofit/>
          </a:bodyPr>
          <a:lstStyle/>
          <a:p>
            <a: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บทกำหนดโทษตามกฎหมายศุลกากร</a:t>
            </a:r>
          </a:p>
        </p:txBody>
      </p:sp>
      <p:sp>
        <p:nvSpPr>
          <p:cNvPr id="5" name="Content Placeholder 1"/>
          <p:cNvSpPr>
            <a:spLocks noGrp="1"/>
          </p:cNvSpPr>
          <p:nvPr>
            <p:ph idx="4294967295"/>
          </p:nvPr>
        </p:nvSpPr>
        <p:spPr>
          <a:xfrm>
            <a:off x="323528" y="1481328"/>
            <a:ext cx="8496944" cy="4525963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109728" indent="0" algn="thaiDist">
              <a:buNone/>
            </a:pPr>
            <a:r>
              <a:rPr lang="th-TH" sz="2800" dirty="0"/>
              <a:t>	</a:t>
            </a:r>
            <a:r>
              <a:rPr lang="th-TH" sz="5700" b="1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มาตรา ๒๐๘ </a:t>
            </a:r>
            <a:r>
              <a:rPr lang="th-TH" sz="57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ผู้นำของเข้าหรือผู้ส่งของออกผู้ใดฝ่าฝืน</a:t>
            </a:r>
            <a:r>
              <a:rPr lang="th-TH" sz="5700" spc="7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หรือไม่ปฏิบัติตามมาตรา 51 ต้องระวางโทษปรับไม่เกิน</a:t>
            </a:r>
            <a:r>
              <a:rPr lang="th-TH" sz="57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ห้าหมื่นบาท</a:t>
            </a:r>
          </a:p>
          <a:p>
            <a:pPr marL="109728" indent="0" algn="thaiDist">
              <a:buNone/>
            </a:pPr>
            <a:r>
              <a:rPr lang="th-TH" sz="150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521461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7200" y="1700808"/>
            <a:ext cx="8229600" cy="4075176"/>
          </a:xfrm>
        </p:spPr>
        <p:txBody>
          <a:bodyPr>
            <a:normAutofit fontScale="47500" lnSpcReduction="20000"/>
          </a:bodyPr>
          <a:lstStyle/>
          <a:p>
            <a:pPr indent="984250" algn="thaiDist"/>
            <a:r>
              <a:rPr lang="th-TH" sz="9600" b="1" spc="-17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มาตรา ๒๐๒ </a:t>
            </a:r>
            <a:r>
              <a:rPr lang="th-TH" sz="9600" spc="-17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ผู้ใดยื่น จัดให้ หรือยอมให้ผู้อื่นยื่นใบขนสินค้า </a:t>
            </a:r>
            <a:r>
              <a:rPr lang="th-TH" sz="96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เอกสาร หรือข้อมูลซึ่งเกี่ยวกับการเสียอากรหรือการปฏิบัติตามพระราชบัญญัตินี้ไม่ถูกต้องหรือไม่บริบูรณ์ อันอาจ</a:t>
            </a:r>
            <a:r>
              <a:rPr lang="th-TH" sz="9600" spc="6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ก่อให้เกิดความสำคัญผิดในรายการใด ๆ ที่ได้แสดงไว้ใน</a:t>
            </a:r>
            <a:r>
              <a:rPr lang="th-TH" sz="9600" spc="-6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ใบขนสินค้า เอกสาร หรือข้อมูลดังกล่าวต่อพนักงานศุลกากร </a:t>
            </a:r>
            <a:r>
              <a:rPr lang="th-TH" sz="96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ต้องระวางโทษปรับไม่เกินห้าแสนบาท</a:t>
            </a:r>
          </a:p>
          <a:p>
            <a:endParaRPr lang="th-TH" dirty="0"/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1619672" y="332656"/>
            <a:ext cx="6048672" cy="701040"/>
          </a:xfrm>
        </p:spPr>
        <p:txBody>
          <a:bodyPr>
            <a:noAutofit/>
          </a:bodyPr>
          <a:lstStyle/>
          <a:p>
            <a: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ความผิดฐานสำแดงเท็จ</a:t>
            </a:r>
          </a:p>
        </p:txBody>
      </p:sp>
    </p:spTree>
    <p:extLst>
      <p:ext uri="{BB962C8B-B14F-4D97-AF65-F5344CB8AC3E}">
        <p14:creationId xmlns:p14="http://schemas.microsoft.com/office/powerpoint/2010/main" val="14034615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1619672" y="332656"/>
            <a:ext cx="6048672" cy="701040"/>
          </a:xfrm>
        </p:spPr>
        <p:txBody>
          <a:bodyPr>
            <a:noAutofit/>
          </a:bodyPr>
          <a:lstStyle/>
          <a:p>
            <a: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อายุความอาญา</a:t>
            </a:r>
          </a:p>
        </p:txBody>
      </p:sp>
      <p:sp>
        <p:nvSpPr>
          <p:cNvPr id="5" name="Content Placeholder 1"/>
          <p:cNvSpPr>
            <a:spLocks noGrp="1"/>
          </p:cNvSpPr>
          <p:nvPr>
            <p:ph idx="4294967295"/>
          </p:nvPr>
        </p:nvSpPr>
        <p:spPr>
          <a:xfrm>
            <a:off x="251520" y="1279301"/>
            <a:ext cx="8712968" cy="5966123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marL="109538" indent="781050" algn="thaiDist">
              <a:lnSpc>
                <a:spcPct val="120000"/>
              </a:lnSpc>
            </a:pPr>
            <a:r>
              <a:rPr lang="th-TH" sz="11200" dirty="0"/>
              <a:t>	</a:t>
            </a:r>
            <a:r>
              <a:rPr lang="th-TH" sz="11200" b="1" spc="-4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มาตรา 95 </a:t>
            </a:r>
            <a:r>
              <a:rPr lang="th-TH" sz="112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ในคดีอาญา ถ้ามิได้ฟ้องและได้ตัวผู้กระทำความผิด มายังศาลภายในกำหนดดังต่อไปนี้ นับแต่วันกระทำความผิดเป็นอัน ขาดอายุความ</a:t>
            </a:r>
          </a:p>
          <a:p>
            <a:pPr marL="109538" indent="781050" algn="thaiDist">
              <a:lnSpc>
                <a:spcPct val="120000"/>
              </a:lnSpc>
            </a:pPr>
            <a:r>
              <a:rPr lang="th-TH" sz="112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(1) ยี่สิบปี สำหรับความผิดต้องระวางโทษประหารชีวิต จำคุกตลอดชีวิต หรือจำคุกยี่สิบปี</a:t>
            </a:r>
          </a:p>
          <a:p>
            <a:pPr marL="109538" indent="781050" algn="thaiDist">
              <a:lnSpc>
                <a:spcPct val="120000"/>
              </a:lnSpc>
            </a:pPr>
            <a:r>
              <a:rPr lang="th-TH" sz="112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(2) สิบห้าปี สำหรับความผิดต้องระวางโทษจำคุกกว่าเจ็ดปีแต่ยังไม่ถึงยี่สิบปี</a:t>
            </a:r>
          </a:p>
          <a:p>
            <a:pPr marL="109538" indent="781050" algn="thaiDist">
              <a:lnSpc>
                <a:spcPct val="120000"/>
              </a:lnSpc>
            </a:pPr>
            <a:r>
              <a:rPr lang="th-TH" sz="112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(3) สิบปี สำหรับความผิดต้องระวางโทษจำคุกกว่าหนึ่งปีถึงเจ็ดปี</a:t>
            </a:r>
          </a:p>
          <a:p>
            <a:pPr marL="109538" indent="781050" algn="thaiDist">
              <a:lnSpc>
                <a:spcPct val="120000"/>
              </a:lnSpc>
            </a:pPr>
            <a:r>
              <a:rPr lang="th-TH" sz="112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(4) ห้าปี สำหรับความผิดต้องระวางโทษจำคุกกว่าหนึ่งเดือนถึงหนึ่งปี</a:t>
            </a:r>
          </a:p>
          <a:p>
            <a:pPr marL="109538" indent="781050" algn="thaiDist">
              <a:lnSpc>
                <a:spcPct val="120000"/>
              </a:lnSpc>
            </a:pPr>
            <a:r>
              <a:rPr lang="th-TH" sz="112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(5) หนึ่งปี สำหรับความผิดต้องระวางโทษจำคุกตั้งแต่หนึ่งเดือนลงมาหรือ   ต้องระวางโทษอย่างอื่น</a:t>
            </a:r>
          </a:p>
          <a:p>
            <a:pPr marL="109538" indent="781050" algn="thaiDist">
              <a:lnSpc>
                <a:spcPct val="120000"/>
              </a:lnSpc>
            </a:pPr>
            <a:r>
              <a:rPr lang="th-TH" sz="112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ถ้าได้ฟ้องและได้ตัวผู้กระทำความผิดมายังศาลแล้ว ผู้กระทำ ความผิดหลบหนี</a:t>
            </a:r>
            <a:r>
              <a:rPr lang="th-TH" sz="11200" spc="-6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หรือวิกลจริต และศาลสั่งงดการพิจารณาไว้จนเกิน กำหนดดังกล่าวแล้วนับแต่วันที่หลบหนี</a:t>
            </a:r>
            <a:r>
              <a:rPr lang="th-TH" sz="112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หรือวันที่ศาลสั่งงดการพิจารณา ก็ให้ถือว่าเป็นอันขาดอายุความเช่นเดียวกัน</a:t>
            </a:r>
            <a:endParaRPr lang="th-TH" sz="11200" spc="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marL="109728" indent="0" algn="l">
              <a:buNone/>
            </a:pPr>
            <a:r>
              <a:rPr lang="th-TH" sz="51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7892281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251520" y="1423317"/>
            <a:ext cx="8568952" cy="5030019"/>
          </a:xfrm>
          <a:prstGeom prst="rect">
            <a:avLst/>
          </a:prstGeom>
        </p:spPr>
        <p:txBody>
          <a:bodyPr/>
          <a:lstStyle/>
          <a:p>
            <a:pPr marL="109728" indent="0" algn="thaiDist">
              <a:buNone/>
            </a:pPr>
            <a:r>
              <a:rPr lang="th-TH" dirty="0"/>
              <a:t>	</a:t>
            </a:r>
            <a:r>
              <a:rPr lang="th-TH" sz="4800" b="1" spc="-4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มาตรา ๒๐๓ </a:t>
            </a:r>
            <a:r>
              <a:rPr lang="th-TH" sz="4800" spc="-4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ผู้ใดแจ้งข้อความ ให้ถ้อยคำ หรือ</a:t>
            </a:r>
            <a:r>
              <a:rPr lang="th-TH" sz="4800" spc="-15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ตอบคำถามด้วยถ้อยคำอันเป็นเท็จ หรือไม่ตอบคำถาม</a:t>
            </a:r>
            <a:r>
              <a:rPr lang="th-TH" sz="4800" spc="-12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ของพนักงานศุลกากรตามที่พระราชบัญญัตินี้กำหนด </a:t>
            </a:r>
            <a:r>
              <a:rPr lang="th-TH" sz="48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ให้ตอบ ต้องระวางโทษจำคุกไม่เกินหกเดือน หรือปรับไม่เกินห้าแสนบาท หรือทั้งจำทั้งปรับ </a:t>
            </a:r>
          </a:p>
          <a:p>
            <a:pPr marL="109728" indent="0" algn="thaiDist">
              <a:buNone/>
            </a:pPr>
            <a:r>
              <a:rPr lang="th-TH" sz="3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	</a:t>
            </a:r>
            <a:endParaRPr lang="th-TH" dirty="0"/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2339752" y="332656"/>
            <a:ext cx="4464496" cy="701040"/>
          </a:xfrm>
        </p:spPr>
        <p:txBody>
          <a:bodyPr>
            <a:normAutofit fontScale="90000"/>
          </a:bodyPr>
          <a:lstStyle/>
          <a:p>
            <a: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ความผิดฐานแจ้งข้อความเท็จ</a:t>
            </a:r>
          </a:p>
        </p:txBody>
      </p:sp>
    </p:spTree>
    <p:extLst>
      <p:ext uri="{BB962C8B-B14F-4D97-AF65-F5344CB8AC3E}">
        <p14:creationId xmlns:p14="http://schemas.microsoft.com/office/powerpoint/2010/main" val="5852950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7200" y="1484784"/>
            <a:ext cx="8435280" cy="5184576"/>
          </a:xfrm>
        </p:spPr>
        <p:txBody>
          <a:bodyPr>
            <a:normAutofit fontScale="55000" lnSpcReduction="20000"/>
          </a:bodyPr>
          <a:lstStyle/>
          <a:p>
            <a:pPr marL="109538" indent="874713" algn="thaiDist"/>
            <a:r>
              <a:rPr lang="th-TH" sz="6900" b="1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มาตรา ๒๐๔ </a:t>
            </a:r>
            <a:r>
              <a:rPr lang="th-TH" sz="69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ผู้ใดปลอมหรือแปลงเอกสารที่ใช้ในการ</a:t>
            </a:r>
            <a:r>
              <a:rPr lang="th-TH" sz="6900" spc="-7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ดำเนินการตามพระราชบัญญัตินี้ หรือแก้ไขเอกสารที่ทางราชการ </a:t>
            </a:r>
            <a:r>
              <a:rPr lang="th-TH" sz="69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ออกให้ เพื่อประโยชน์ในการดำเนินการ ตามพระราชบัญญัตินี้ หรือปลอมดวงตรา ลายมือชื่อ หรือเครื่องหมายอื่นใดของ</a:t>
            </a:r>
            <a:r>
              <a:rPr lang="th-TH" sz="6900" spc="-17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พนักงานศุลกากร ที่ใช้เพื่อการอย่างใดอันเกี่ยวด้วยพระราชบัญญัตินี้  </a:t>
            </a:r>
            <a:r>
              <a:rPr lang="th-TH" sz="6900" spc="-6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ต้องระวางโทษจำคุกไม่เกินหกเดือน หรือปรับ ไม่เกินห้าแสนบาท </a:t>
            </a:r>
            <a:r>
              <a:rPr lang="th-TH" sz="69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หรือทั้งจำทั้งปรับ </a:t>
            </a:r>
          </a:p>
          <a:p>
            <a:pPr marL="109728" algn="thaiDist"/>
            <a:r>
              <a:rPr lang="th-TH" sz="69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	</a:t>
            </a:r>
            <a:r>
              <a:rPr lang="th-TH" sz="6900" spc="1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ผู้ใดใช้เอกสาร ดวงตรา ลายมือชื่อ หรือเครื่องหมาย ที่</a:t>
            </a:r>
            <a:r>
              <a:rPr lang="th-TH" sz="69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เกิดจากการกระทำความผิดตามวรรคหนึ่ง ต้องระวางโทษเช่นเดียวกัน </a:t>
            </a:r>
          </a:p>
          <a:p>
            <a:endParaRPr lang="th-TH" dirty="0"/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2339752" y="332656"/>
            <a:ext cx="4464496" cy="701040"/>
          </a:xfrm>
        </p:spPr>
        <p:txBody>
          <a:bodyPr>
            <a:normAutofit/>
          </a:bodyPr>
          <a:lstStyle/>
          <a:p>
            <a: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ความผิดฐานปลอมเอกสาร</a:t>
            </a:r>
          </a:p>
        </p:txBody>
      </p:sp>
    </p:spTree>
    <p:extLst>
      <p:ext uri="{BB962C8B-B14F-4D97-AF65-F5344CB8AC3E}">
        <p14:creationId xmlns:p14="http://schemas.microsoft.com/office/powerpoint/2010/main" val="4838310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395536" y="1481328"/>
            <a:ext cx="8291264" cy="4525963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marL="109728" indent="0" algn="thaiDist">
              <a:buNone/>
            </a:pPr>
            <a:r>
              <a:rPr lang="th-TH" sz="14400" b="1" dirty="0"/>
              <a:t>	</a:t>
            </a:r>
            <a:r>
              <a:rPr lang="th-TH" sz="14400" b="1" spc="-13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มาตรา ๒๔๒ </a:t>
            </a:r>
            <a:r>
              <a:rPr lang="th-TH" sz="14400" spc="-13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ผู้ใดนำเข้ามาในหรือส่งออกไปนอกราชอาณาจักร </a:t>
            </a:r>
            <a:r>
              <a:rPr lang="th-TH" sz="144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ซึ่งของที่ยังมิได้ผ่านพิธีการศุลกากร หรือเคลื่อนย้ายของออกไปจากยานพาหนะ คลังสินค้าทัณฑ์บน โรงพักสินค้า ที่มั่นคง ท่าเรือรับอนุญาต หรือเขตปลอดอากร โดยไม่ได้รับอนุญาตจากพนักงานศุลกากร ต้องระวางโทษจำคุกไม่เกินสิบปี หรือปรับเป็นเงินสี่เท่าของราคาของซึ่งได้รวมค่าอากรเข้าด้วยแล้ว หรือทั้งจำทั้งปรับ และให้ริบของนั้น ไม่ว่าจะมีผู้ถูกลงโทษตามคำพิพากษาหรือไม่</a:t>
            </a:r>
          </a:p>
          <a:p>
            <a:pPr marL="109728" indent="0" algn="l">
              <a:buNone/>
            </a:pPr>
            <a:r>
              <a:rPr lang="th-TH" sz="144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	ผู้ใดพยายามกระทำความผิดตามวรรคหนึ่ง ต้องระวางโทษเช่นเดียวกัน</a:t>
            </a:r>
          </a:p>
          <a:p>
            <a:pPr marL="109728" indent="0">
              <a:buNone/>
            </a:pPr>
            <a:r>
              <a:rPr lang="th-TH" sz="3900" dirty="0"/>
              <a:t>	</a:t>
            </a:r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2267744" y="332656"/>
            <a:ext cx="4680520" cy="701040"/>
          </a:xfrm>
        </p:spPr>
        <p:txBody>
          <a:bodyPr>
            <a:normAutofit fontScale="90000"/>
          </a:bodyPr>
          <a:lstStyle/>
          <a:p>
            <a: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ความผิดฐานลักลอบหนีศุลกากร</a:t>
            </a:r>
          </a:p>
        </p:txBody>
      </p:sp>
    </p:spTree>
    <p:extLst>
      <p:ext uri="{BB962C8B-B14F-4D97-AF65-F5344CB8AC3E}">
        <p14:creationId xmlns:p14="http://schemas.microsoft.com/office/powerpoint/2010/main" val="2715266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323528" y="1481328"/>
            <a:ext cx="8496944" cy="5116024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marL="109728" indent="0" algn="thaiDist">
              <a:buNone/>
            </a:pPr>
            <a:r>
              <a:rPr lang="th-TH" dirty="0"/>
              <a:t>	</a:t>
            </a:r>
            <a:r>
              <a:rPr lang="th-TH" sz="16000" b="1" spc="-22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มาตรา ๒๔๓ </a:t>
            </a:r>
            <a:r>
              <a:rPr lang="th-TH" sz="16000" spc="-22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ผู้ใดนำของที่ผ่านหรือกำลังผ่านพิธีการศุลกากร</a:t>
            </a:r>
            <a:r>
              <a:rPr lang="th-TH" sz="160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เข้ามาในราชอาณาจักร หรือส่งของดังกล่าวออกไปนอก</a:t>
            </a:r>
            <a:r>
              <a:rPr lang="th-TH" sz="16000" spc="-11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ราชอาณาจักร โดยหลีกเลี่ยงหรือพยายามหลีกเลี่ยงการเสียอากร </a:t>
            </a:r>
            <a:r>
              <a:rPr lang="th-TH" sz="160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โดยเจตนาจะฉ้ออากรที่ต้องเสียสำหรับของนั้น ๆ ต้องระวางโทษจำคุกไม่เกินสิบปี หรือปรับเป็นเงินตั้งแต่ครึ่งเท่าแต่ไม่</a:t>
            </a:r>
            <a:r>
              <a:rPr lang="th-TH" sz="16000" spc="-5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เกินสี่เท่าของค่าอากรที่ต้องเสียเพิ่ม หรือทั้งจำทั้งปรับ และศาล</a:t>
            </a:r>
            <a:r>
              <a:rPr lang="th-TH" sz="160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อาจสั่งริบของนั้นก็ได้ ไม่ว่าจะมีผู้ถูกลงโทษตามคำพิพากษาหรือไม่</a:t>
            </a:r>
          </a:p>
          <a:p>
            <a:pPr marL="109728" indent="0" algn="thaiDist">
              <a:buNone/>
            </a:pPr>
            <a:r>
              <a:rPr lang="th-TH" sz="160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	ผู้ใดพยายามกระทำความผิดตามวรรคหนึ่ง ต้องระวางโทษเช่นเดียวกัน</a:t>
            </a:r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2195736" y="332656"/>
            <a:ext cx="4536504" cy="701040"/>
          </a:xfrm>
        </p:spPr>
        <p:txBody>
          <a:bodyPr>
            <a:normAutofit/>
          </a:bodyPr>
          <a:lstStyle/>
          <a:p>
            <a: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ความผิดฐานหลีกเลี่ยงอากร</a:t>
            </a:r>
          </a:p>
        </p:txBody>
      </p:sp>
    </p:spTree>
    <p:extLst>
      <p:ext uri="{BB962C8B-B14F-4D97-AF65-F5344CB8AC3E}">
        <p14:creationId xmlns:p14="http://schemas.microsoft.com/office/powerpoint/2010/main" val="12493056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395536" y="1354765"/>
            <a:ext cx="8352928" cy="4666523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109728" indent="0" algn="thaiDist">
              <a:buNone/>
            </a:pPr>
            <a:r>
              <a:rPr lang="th-TH" dirty="0"/>
              <a:t>	</a:t>
            </a:r>
            <a:r>
              <a:rPr lang="th-TH" sz="4300" b="1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มาตรา ๒๔๔ </a:t>
            </a:r>
            <a:r>
              <a:rPr lang="th-TH" sz="43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ผู้ใดนำของที่ผ่านหรือกำลังผ่านพิธีการศุลกากรเข้ามาในราชอาณาจักร หรือส่งของดังกล่าวออกไปนอกราชอาณาจักร หรือนำของเข้าเพื่อการผ่านแดน หรือการถ่ายลำโดยหลีกเลี่ยงข้อจำกัดหรือข้อห้ามอันเกี่ยวกับ</a:t>
            </a:r>
            <a:r>
              <a:rPr lang="th-TH" sz="4300" spc="1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ของนั้น ต้องระวางโทษจำคุกไม่เกินสิบปี หรือปรับไม่เกินห้</a:t>
            </a:r>
            <a:r>
              <a:rPr lang="th-TH" sz="43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าแสนบาท หรือทั้งจำทั้งปรับ และศาลอาจสั่งริบของนั้นก็ได้ ไม่ว่าจะมีผู้ถูกลงโทษตามคำพิพากษาหรือไม่</a:t>
            </a:r>
            <a:endParaRPr lang="th-TH" sz="4300" b="1" spc="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pPr marL="109728" indent="0" algn="thaiDist">
              <a:buNone/>
            </a:pPr>
            <a:r>
              <a:rPr lang="th-TH" sz="4300" b="1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	</a:t>
            </a:r>
            <a:r>
              <a:rPr lang="th-TH" sz="4300" spc="-14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ผู้ใดพยายามกระทำความผิดตามวรรคหนึ่ง ต้องระวางโทษ</a:t>
            </a:r>
            <a:r>
              <a:rPr lang="th-TH" sz="43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เช่นเดียวกัน </a:t>
            </a:r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1619672" y="332656"/>
            <a:ext cx="5904656" cy="701040"/>
          </a:xfrm>
        </p:spPr>
        <p:txBody>
          <a:bodyPr>
            <a:normAutofit fontScale="90000"/>
          </a:bodyPr>
          <a:lstStyle/>
          <a:p>
            <a: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ความผิดฐานหลีกเลี่ยงข้อห้าม ข้อกำกัด</a:t>
            </a:r>
          </a:p>
        </p:txBody>
      </p:sp>
    </p:spTree>
    <p:extLst>
      <p:ext uri="{BB962C8B-B14F-4D97-AF65-F5344CB8AC3E}">
        <p14:creationId xmlns:p14="http://schemas.microsoft.com/office/powerpoint/2010/main" val="12416140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7200" y="1772816"/>
            <a:ext cx="8229600" cy="4323184"/>
          </a:xfrm>
        </p:spPr>
        <p:txBody>
          <a:bodyPr/>
          <a:lstStyle/>
          <a:p>
            <a:pPr indent="984250" algn="thaiDist"/>
            <a:r>
              <a:rPr lang="th-TH" sz="4000" spc="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“ของต้องห้าม” หมายความว่า  ของที่มีกฎหมาย</a:t>
            </a:r>
            <a:r>
              <a:rPr lang="th-TH" sz="4000" spc="-7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กำหนดห้ามมิให้นำเข้ามาในหรือส่งออกไปนอกราชอาณาจักร </a:t>
            </a:r>
            <a:r>
              <a:rPr lang="th-TH" sz="4000" spc="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หรือนำผ่านราชอาณาจักร</a:t>
            </a:r>
            <a:endParaRPr lang="en-US" sz="4000" spc="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endParaRPr lang="th-TH" dirty="0"/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1619672" y="332656"/>
            <a:ext cx="5904656" cy="701040"/>
          </a:xfrm>
        </p:spPr>
        <p:txBody>
          <a:bodyPr>
            <a:normAutofit/>
          </a:bodyPr>
          <a:lstStyle/>
          <a:p>
            <a: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ของต้องห้าม</a:t>
            </a:r>
          </a:p>
        </p:txBody>
      </p:sp>
    </p:spTree>
    <p:extLst>
      <p:ext uri="{BB962C8B-B14F-4D97-AF65-F5344CB8AC3E}">
        <p14:creationId xmlns:p14="http://schemas.microsoft.com/office/powerpoint/2010/main" val="37795314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1619672" y="332656"/>
            <a:ext cx="5904656" cy="701040"/>
          </a:xfrm>
        </p:spPr>
        <p:txBody>
          <a:bodyPr>
            <a:normAutofit/>
          </a:bodyPr>
          <a:lstStyle/>
          <a:p>
            <a: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ของต้องกำกัด</a:t>
            </a:r>
          </a:p>
        </p:txBody>
      </p:sp>
      <p:sp>
        <p:nvSpPr>
          <p:cNvPr id="5" name="Content Placeholder 1"/>
          <p:cNvSpPr>
            <a:spLocks noGrp="1"/>
          </p:cNvSpPr>
          <p:nvPr>
            <p:ph sz="quarter" idx="13"/>
          </p:nvPr>
        </p:nvSpPr>
        <p:spPr>
          <a:xfrm>
            <a:off x="457200" y="1772816"/>
            <a:ext cx="8229600" cy="4323184"/>
          </a:xfrm>
        </p:spPr>
        <p:txBody>
          <a:bodyPr>
            <a:normAutofit/>
          </a:bodyPr>
          <a:lstStyle/>
          <a:p>
            <a:pPr indent="984250" algn="thaiDist"/>
            <a:r>
              <a:rPr lang="th-TH" sz="4000" spc="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“ของต้องกำกัด” หมายความว่า  ของที่มีกฎหมาย</a:t>
            </a:r>
            <a:r>
              <a:rPr lang="th-TH" sz="4000" spc="5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กำหนดว่า หากจะมีการนำเข้ามาในหรือส่งออกไปนอก</a:t>
            </a:r>
            <a:r>
              <a:rPr lang="th-TH" sz="4000" spc="-8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ราชอาณาจักร หรือนำผ่านราชอาณาจักร จะต้องได้รับอนุญาต </a:t>
            </a:r>
            <a:r>
              <a:rPr lang="th-TH" sz="4000" spc="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หรือปฏิบัติให้ครบถ้วนตามที่กำหนดไว้ในกฎหมาย</a:t>
            </a:r>
            <a:endParaRPr lang="en-US" sz="4000" spc="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5406345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144016" y="332656"/>
            <a:ext cx="8892480" cy="701040"/>
          </a:xfrm>
        </p:spPr>
        <p:txBody>
          <a:bodyPr>
            <a:normAutofit fontScale="90000"/>
          </a:bodyPr>
          <a:lstStyle/>
          <a:p>
            <a:br>
              <a:rPr lang="th-TH" sz="4000" u="sng" dirty="0">
                <a:latin typeface="Cordia New" pitchFamily="34" charset="-34"/>
                <a:cs typeface="Cordia New" pitchFamily="34" charset="-34"/>
              </a:rPr>
            </a:br>
            <a:r>
              <a:rPr lang="th-TH" sz="4400" u="sng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กฎหมายควบคุมการส่งผ่าน นำผ่านราชอาณาจักรซึ่งสินค้า</a:t>
            </a:r>
            <a:br>
              <a:rPr lang="en-US" sz="4400" dirty="0"/>
            </a:br>
            <a:endParaRPr lang="th-TH" sz="440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5" name="Content Placeholder 1"/>
          <p:cNvSpPr>
            <a:spLocks noGrp="1"/>
          </p:cNvSpPr>
          <p:nvPr>
            <p:ph idx="4294967295"/>
          </p:nvPr>
        </p:nvSpPr>
        <p:spPr>
          <a:xfrm>
            <a:off x="457200" y="1498781"/>
            <a:ext cx="8363272" cy="4666523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L="109728" algn="thaiDist"/>
            <a:r>
              <a:rPr lang="th-TH" dirty="0"/>
              <a:t>	</a:t>
            </a:r>
            <a:r>
              <a:rPr lang="th-TH" sz="43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ผู้ที่จะนำของเช่นว่านี้ผ่าน หรือส่งผ่านราชอาณาจักร จะต้องปฏิบัติให้ถูกต้องและครบถ้วนตามเงื่อนไขที่ได้กำหนดไว้ในกฎหมาย เช่น ต้องได้รับอนุญาตก่อน หรือ ต้องปฏิบัติตามเงื่อนเวลาที่กำหนด เป็นต้น ซึ่งประกอบด้วยกฎหมาย ดังต่อไปนี้</a:t>
            </a:r>
            <a:endParaRPr lang="en-US" sz="430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marL="109538" indent="792163" algn="thaiDist">
              <a:lnSpc>
                <a:spcPct val="120000"/>
              </a:lnSpc>
              <a:spcBef>
                <a:spcPts val="1200"/>
              </a:spcBef>
            </a:pPr>
            <a:r>
              <a:rPr lang="en-US" sz="44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1. </a:t>
            </a:r>
            <a:r>
              <a:rPr lang="th-TH" sz="44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พ.ร.บ. กักพืช พ.ศ. 2507 (มาตรา 8-14)</a:t>
            </a:r>
          </a:p>
          <a:p>
            <a:pPr marL="109538" indent="792163" algn="thaiDist">
              <a:lnSpc>
                <a:spcPct val="120000"/>
              </a:lnSpc>
              <a:spcBef>
                <a:spcPts val="1200"/>
              </a:spcBef>
            </a:pPr>
            <a:r>
              <a:rPr lang="th-TH" sz="4400" spc="-1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2. พ.ร.บ. อาวุธปืนเครื่องกระสุนปืน วัตถุระเบิด ดอกไม้เพลิง</a:t>
            </a:r>
            <a:r>
              <a:rPr lang="th-TH" sz="44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 และสิ่งเทียมอาวุธ พ.ศ. 2490 (มาตรา 70)</a:t>
            </a:r>
            <a:endParaRPr lang="en-US" sz="440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marL="109728" algn="thaiDist"/>
            <a:endParaRPr lang="en-US" sz="430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marL="109728" indent="0" algn="thaiDist">
              <a:buNone/>
            </a:pPr>
            <a:endParaRPr lang="th-TH" sz="540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186414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144016" y="332656"/>
            <a:ext cx="8892480" cy="701040"/>
          </a:xfrm>
        </p:spPr>
        <p:txBody>
          <a:bodyPr>
            <a:normAutofit fontScale="90000"/>
          </a:bodyPr>
          <a:lstStyle/>
          <a:p>
            <a:br>
              <a:rPr lang="th-TH" sz="4000" u="sng" dirty="0">
                <a:latin typeface="Cordia New" pitchFamily="34" charset="-34"/>
                <a:cs typeface="Cordia New" pitchFamily="34" charset="-34"/>
              </a:rPr>
            </a:br>
            <a:r>
              <a:rPr lang="th-TH" sz="4400" u="sng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กฎหมายควบคุมการส่งผ่าน นำผ่านราชอาณาจักรซึ่งสินค้า</a:t>
            </a:r>
            <a:br>
              <a:rPr lang="en-US" sz="4400" dirty="0"/>
            </a:br>
            <a:endParaRPr lang="th-TH" sz="440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4294967295"/>
          </p:nvPr>
        </p:nvSpPr>
        <p:spPr>
          <a:xfrm>
            <a:off x="457200" y="1340768"/>
            <a:ext cx="8363272" cy="5400600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indent="901700" algn="thaiDist"/>
            <a:r>
              <a:rPr lang="th-TH" sz="57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3. พ.ร.บ. โรคระบาดสัตว์ พ.ศ. 2499 (มาตรา 31)</a:t>
            </a:r>
            <a:endParaRPr lang="en-US" sz="570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indent="901700" algn="thaiDist"/>
            <a:r>
              <a:rPr lang="th-TH" sz="57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4. พ.ร.บ. เชื้อโรคและพิษจากสัตว์ พ.ศ. 2525 (มาตรา 5)</a:t>
            </a:r>
            <a:endParaRPr lang="en-US" sz="570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indent="901700" algn="thaiDist"/>
            <a:r>
              <a:rPr lang="th-TH" sz="5700" spc="-5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5. พ.ร.บ. วัตถุที่ออกฤทธิ์ต่อจิตและประสาท พ.ศ. 2518 </a:t>
            </a:r>
            <a:r>
              <a:rPr lang="th-TH" sz="57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(มาตรา 16) </a:t>
            </a:r>
            <a:r>
              <a:rPr lang="en-US" sz="57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[</a:t>
            </a:r>
            <a:r>
              <a:rPr lang="th-TH" sz="57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กฎกระทรวง ฉบับที่ 7 พ.ศ. 2501</a:t>
            </a:r>
            <a:r>
              <a:rPr lang="en-US" sz="57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]</a:t>
            </a:r>
          </a:p>
          <a:p>
            <a:pPr indent="901700" algn="thaiDist"/>
            <a:r>
              <a:rPr lang="en-US" sz="5700" spc="-3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6. </a:t>
            </a:r>
            <a:r>
              <a:rPr lang="th-TH" sz="5700" spc="-3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พ.ร.บ. ควบคุมการส่งออกไปนอกราชอาณาจักรซึ่งอาวุธ</a:t>
            </a:r>
            <a:r>
              <a:rPr lang="th-TH" sz="57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ยุทธภัณฑ์และสิ่งที่ใช้ในการสงคราม พ.ศ. 2495 (มาตรา 3-4)</a:t>
            </a:r>
            <a:endParaRPr lang="en-US" sz="570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indent="901700" algn="thaiDist"/>
            <a:r>
              <a:rPr lang="th-TH" sz="57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7. พ.ร.บ. ปุ๋ย พ.ศ. 2518 (มาตรา 12)</a:t>
            </a:r>
          </a:p>
          <a:p>
            <a:pPr indent="901700" algn="thaiDist"/>
            <a:r>
              <a:rPr lang="th-TH" sz="57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8. พ.ร.บ. วัตถุอันตราย พ.ศ. 2535 (มาตรา 4)</a:t>
            </a:r>
            <a:endParaRPr lang="en-US" sz="570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indent="901700" algn="l"/>
            <a:endParaRPr lang="en-US" sz="470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marL="109728" algn="thaiDist"/>
            <a:endParaRPr lang="en-US" sz="430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marL="109728" indent="0" algn="thaiDist">
              <a:buNone/>
            </a:pPr>
            <a:endParaRPr lang="th-TH" sz="540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619119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144016" y="332656"/>
            <a:ext cx="8892480" cy="701040"/>
          </a:xfrm>
        </p:spPr>
        <p:txBody>
          <a:bodyPr>
            <a:normAutofit fontScale="90000"/>
          </a:bodyPr>
          <a:lstStyle/>
          <a:p>
            <a:br>
              <a:rPr lang="th-TH" sz="4000" u="sng" dirty="0">
                <a:latin typeface="Cordia New" pitchFamily="34" charset="-34"/>
                <a:cs typeface="Cordia New" pitchFamily="34" charset="-34"/>
              </a:rPr>
            </a:br>
            <a:r>
              <a:rPr lang="th-TH" sz="4400" u="sng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กฎหมายควบคุมการส่งผ่าน นำผ่านราชอาณาจักรซึ่งสินค้า</a:t>
            </a:r>
            <a:br>
              <a:rPr lang="en-US" sz="4400" dirty="0"/>
            </a:br>
            <a:endParaRPr lang="th-TH" sz="440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5" name="Content Placeholder 1"/>
          <p:cNvSpPr>
            <a:spLocks noGrp="1"/>
          </p:cNvSpPr>
          <p:nvPr>
            <p:ph idx="4294967295"/>
          </p:nvPr>
        </p:nvSpPr>
        <p:spPr>
          <a:xfrm>
            <a:off x="457200" y="1340768"/>
            <a:ext cx="8363272" cy="5400600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indent="901700" algn="l">
              <a:spcBef>
                <a:spcPts val="1200"/>
              </a:spcBef>
            </a:pPr>
            <a:r>
              <a:rPr lang="th-TH" sz="144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9. พ.ร.บ. </a:t>
            </a:r>
            <a:r>
              <a:rPr lang="th-TH" sz="14400" dirty="0" err="1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ยาเสพติด</a:t>
            </a:r>
            <a:r>
              <a:rPr lang="th-TH" sz="144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ให้โทษ พ.ศ. 2522 (มาตรา 64)</a:t>
            </a:r>
            <a:endParaRPr lang="en-US" sz="1440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indent="901700" algn="l">
              <a:spcBef>
                <a:spcPts val="1200"/>
              </a:spcBef>
            </a:pPr>
            <a:r>
              <a:rPr lang="th-TH" sz="14400" spc="-8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10. พ.ร.บ.พันธุ์พืช พ.ศ. 2518 (มาตรา 3 มาตรา 14 มาตรา 15)</a:t>
            </a:r>
            <a:r>
              <a:rPr lang="th-TH" sz="14400" spc="-5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144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กฎกระทรวงฉบับที่ 5 (พ.ศ. 2536)</a:t>
            </a:r>
            <a:endParaRPr lang="en-US" sz="1440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indent="901700" algn="l">
              <a:spcBef>
                <a:spcPts val="1200"/>
              </a:spcBef>
            </a:pPr>
            <a:r>
              <a:rPr lang="th-TH" sz="14400" spc="-2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11. พ.ร.บ. สงวนและคุ้มครองสัตว์ป่า พ.ศ. 2535 (มาตรา 4 มาตรา 24)</a:t>
            </a:r>
            <a:endParaRPr lang="en-US" sz="14400" spc="-20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indent="901700" algn="l">
              <a:spcBef>
                <a:spcPts val="1200"/>
              </a:spcBef>
            </a:pPr>
            <a:r>
              <a:rPr lang="th-TH" sz="14400" spc="-1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12. พ.ร.บ. ควบคุมยุทธภัณฑ์ พ.ศ. 2530 (มาตรา 25 มาตรา 46)</a:t>
            </a:r>
            <a:endParaRPr lang="en-US" sz="14400" spc="-10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indent="901700" algn="l">
              <a:spcBef>
                <a:spcPts val="1200"/>
              </a:spcBef>
            </a:pPr>
            <a:r>
              <a:rPr lang="th-TH" sz="144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13. พ.ร.บ. งาช้าง พ.ศ. 2558</a:t>
            </a:r>
            <a:endParaRPr lang="en-US" sz="1440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indent="901700" algn="l">
              <a:spcBef>
                <a:spcPts val="1200"/>
              </a:spcBef>
            </a:pPr>
            <a:r>
              <a:rPr lang="th-TH" sz="14400" spc="-6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14. พ.ร.บ. การส่งออกไปนอกและการนำเข้ามาในราชอาณาจักรซึ่งสินค้า </a:t>
            </a:r>
            <a:r>
              <a:rPr lang="th-TH" sz="144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(ฉบับที่ 2) พ.ศ. 2558</a:t>
            </a:r>
            <a:endParaRPr lang="en-US" sz="1440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indent="901700" algn="l">
              <a:spcBef>
                <a:spcPts val="1200"/>
              </a:spcBef>
            </a:pPr>
            <a:r>
              <a:rPr lang="th-TH" sz="144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15. </a:t>
            </a:r>
            <a:r>
              <a:rPr lang="th-TH" sz="14400" dirty="0" err="1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พ.ร.ก</a:t>
            </a:r>
            <a:r>
              <a:rPr lang="th-TH" sz="144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. ประมง พ.ศ. 2558</a:t>
            </a:r>
            <a:endParaRPr lang="en-US" sz="1440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indent="901700" algn="l"/>
            <a:r>
              <a:rPr lang="th-TH" sz="14400" dirty="0">
                <a:solidFill>
                  <a:srgbClr val="000000"/>
                </a:solidFill>
                <a:latin typeface="Cordia New" pitchFamily="34" charset="-34"/>
                <a:cs typeface="Cordia New" pitchFamily="34" charset="-34"/>
              </a:rPr>
              <a:t>16. พ.ร.บ. พลังงานนิวเคลียร์เพื่อสันติ พ.ศ. 2559</a:t>
            </a:r>
            <a:endParaRPr lang="en-US" sz="1440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indent="901700" algn="l"/>
            <a:endParaRPr lang="en-US" sz="470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marL="109728" algn="thaiDist"/>
            <a:endParaRPr lang="en-US" sz="430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  <a:p>
            <a:pPr marL="109728" indent="0" algn="thaiDist">
              <a:buNone/>
            </a:pPr>
            <a:endParaRPr lang="th-TH" sz="5400" dirty="0">
              <a:solidFill>
                <a:srgbClr val="000000"/>
              </a:solidFill>
              <a:latin typeface="Cordia New" pitchFamily="34" charset="-34"/>
              <a:cs typeface="Cord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141288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457200" y="1481328"/>
            <a:ext cx="8363272" cy="4525963"/>
          </a:xfrm>
          <a:prstGeom prst="rect">
            <a:avLst/>
          </a:prstGeom>
        </p:spPr>
        <p:txBody>
          <a:bodyPr/>
          <a:lstStyle/>
          <a:p>
            <a:pPr marL="109728" indent="0" algn="thaiDist">
              <a:buNone/>
            </a:pPr>
            <a:r>
              <a:rPr lang="th-TH" dirty="0"/>
              <a:t>	</a:t>
            </a:r>
            <a:r>
              <a:rPr lang="th-TH" sz="5400" b="1" spc="-11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มาตรา 245 </a:t>
            </a:r>
            <a:r>
              <a:rPr lang="th-TH" sz="5400" spc="-11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ผู้ใดเป็นผู้ใช้หรือผู้สนับสนุน หรือสมคบกัน</a:t>
            </a:r>
            <a:r>
              <a:rPr lang="th-TH" sz="54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ในการกระทำความผิดตามมาตรา 242 มาตรา 243 หรือมาตรา 244 ต้องระวางโทษเช่นเดียวกับตัวการในการกระทำความผิดนั้น</a:t>
            </a:r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755576" y="332656"/>
            <a:ext cx="7560840" cy="701040"/>
          </a:xfrm>
        </p:spPr>
        <p:txBody>
          <a:bodyPr>
            <a:noAutofit/>
          </a:bodyPr>
          <a:lstStyle/>
          <a:p>
            <a: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ความผิดของผู้ใช้ ผู้สนับสนุน การกระทำความผิด</a:t>
            </a:r>
          </a:p>
        </p:txBody>
      </p:sp>
    </p:spTree>
    <p:extLst>
      <p:ext uri="{BB962C8B-B14F-4D97-AF65-F5344CB8AC3E}">
        <p14:creationId xmlns:p14="http://schemas.microsoft.com/office/powerpoint/2010/main" val="27093752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323528" y="1354765"/>
            <a:ext cx="8363272" cy="5314595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marL="109728" indent="0" algn="thaiDist">
              <a:buNone/>
            </a:pPr>
            <a:r>
              <a:rPr lang="th-TH" dirty="0"/>
              <a:t>	</a:t>
            </a:r>
            <a:r>
              <a:rPr lang="th-TH" sz="12800" b="1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มาตรา ๒๔๖ </a:t>
            </a:r>
            <a:r>
              <a:rPr lang="th-TH" sz="128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ผู้ใดช่วยซ่อนเร้น ช่วยจำหน่าย ช่วยพาเอาไปเสีย ซื้อ รับจำนำ หรือรับไว้โดยประการใดซึ่งของอันตนพึงรู้ว่าเป็นของอันเนื่องด้วยความผิด</a:t>
            </a:r>
            <a:r>
              <a:rPr lang="th-TH" sz="12800" spc="8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ตามมาตรา 242 ต้องระวางโทษจำคุกไม่เกินห้าปี หรือปรับเป็นเงินสี่เท่าของ</a:t>
            </a:r>
            <a:r>
              <a:rPr lang="th-TH" sz="128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ราคาของซึ่งได้รวมค่าอากรเข้าด้วยแล้ว หรือ    ทั้งจำทั้งปรับ</a:t>
            </a:r>
          </a:p>
          <a:p>
            <a:pPr marL="109728" indent="0" algn="thaiDist">
              <a:spcBef>
                <a:spcPts val="0"/>
              </a:spcBef>
              <a:buNone/>
            </a:pPr>
            <a:r>
              <a:rPr lang="th-TH" sz="128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	การกระทำความผิดตามวรรคหนึ่ง หากเป็นการกระทำโดยรู้ว่า เป็นของอันเนื่องด้วยความผิดตามมาตรา 243 ต้องระวางโทษจำคุก     ไม่เกินห้าปี หรือปรับเป็นเงินตั้งแต่ครึ่งเท่าแต่ไม่เกินสี่เท่าของค่าอากร    ที่ต้องเสียเพิ่ม หรือทั้งจำทั้งปรับ</a:t>
            </a:r>
          </a:p>
          <a:p>
            <a:pPr marL="109728" indent="0" algn="thaiDist">
              <a:spcBef>
                <a:spcPts val="0"/>
              </a:spcBef>
              <a:buNone/>
            </a:pPr>
            <a:r>
              <a:rPr lang="th-TH" sz="128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	การกระทำความผิดตามวรรคหนึ่ง หากเป็นการกระทำโดยรู้ว่า  เป็นของอันเนื่องด้วยความผิดตามมาตรา 244 ต้องระวางโทษจำคุก     ไม่เกินห้าปี หรือปรับไม่เกินห้าแสนบาท หรือทั้งจำทั้งปรับ</a:t>
            </a:r>
          </a:p>
          <a:p>
            <a:pPr marL="109728" indent="0" algn="thaiDist">
              <a:spcBef>
                <a:spcPts val="0"/>
              </a:spcBef>
              <a:buNone/>
            </a:pPr>
            <a:r>
              <a:rPr lang="th-TH" sz="12000" b="1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	</a:t>
            </a:r>
            <a:endParaRPr lang="th-TH" sz="2400" dirty="0"/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1763688" y="332656"/>
            <a:ext cx="5760640" cy="701040"/>
          </a:xfrm>
        </p:spPr>
        <p:txBody>
          <a:bodyPr>
            <a:normAutofit fontScale="90000"/>
          </a:bodyPr>
          <a:lstStyle/>
          <a:p>
            <a: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ความผิดฐานรับซื้อของที่เป็นความผิด</a:t>
            </a:r>
          </a:p>
        </p:txBody>
      </p:sp>
    </p:spTree>
    <p:extLst>
      <p:ext uri="{BB962C8B-B14F-4D97-AF65-F5344CB8AC3E}">
        <p14:creationId xmlns:p14="http://schemas.microsoft.com/office/powerpoint/2010/main" val="36521668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pPr marL="109728" algn="thaiDist">
              <a:spcBef>
                <a:spcPts val="0"/>
              </a:spcBef>
            </a:pPr>
            <a:r>
              <a:rPr lang="th-TH" sz="9600" b="1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มาตรา ๒๕๒</a:t>
            </a:r>
            <a:r>
              <a:rPr lang="th-TH" sz="96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 การกระทำความผิดตามมาตรา 202 มาตรา 242 หรือมาตรา 244 ให้ผู้กระทำต้องรับผิดแม้ได้กระทำโดยไม่มีเจตนา</a:t>
            </a:r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1115616" y="332656"/>
            <a:ext cx="6840760" cy="701040"/>
          </a:xfrm>
        </p:spPr>
        <p:txBody>
          <a:bodyPr>
            <a:normAutofit/>
          </a:bodyPr>
          <a:lstStyle/>
          <a:p>
            <a: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ข้อยกเว้น เรื่องเจตนาในการกระทำความผิด</a:t>
            </a:r>
          </a:p>
        </p:txBody>
      </p:sp>
    </p:spTree>
    <p:extLst>
      <p:ext uri="{BB962C8B-B14F-4D97-AF65-F5344CB8AC3E}">
        <p14:creationId xmlns:p14="http://schemas.microsoft.com/office/powerpoint/2010/main" val="2697804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251520" y="1354765"/>
            <a:ext cx="8640960" cy="5602627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marL="109728" indent="0">
              <a:buNone/>
            </a:pPr>
            <a:r>
              <a:rPr lang="th-TH" sz="5100" dirty="0"/>
              <a:t>	</a:t>
            </a:r>
            <a:endParaRPr lang="th-TH" sz="9600" dirty="0"/>
          </a:p>
          <a:p>
            <a:pPr marL="109728" indent="0" algn="thaiDist">
              <a:buNone/>
            </a:pPr>
            <a:r>
              <a:rPr lang="th-TH" sz="9600" dirty="0"/>
              <a:t>	</a:t>
            </a:r>
            <a:r>
              <a:rPr lang="th-TH" sz="10400" b="1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มาตรา ๒๕๕ </a:t>
            </a:r>
            <a:r>
              <a:rPr lang="th-TH" sz="104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ให้อธิบดีมีอำนาจสั่งจ่ายเงินสินบนและรางวัลตามระเบียบที่อธิบดีกำหนดโดยได้รับอนุมัติจากรัฐมนตรี ในกรณีดังต่อไปนี้</a:t>
            </a:r>
          </a:p>
          <a:p>
            <a:pPr marL="109728" indent="0" algn="thaiDist">
              <a:buNone/>
            </a:pPr>
            <a:r>
              <a:rPr lang="th-TH" sz="104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	(1) ความผิดตามมาตรา 242 มาตรา 244 เฉพาะกรณีความผิดฐานหลีกเลี่ยงข้อห้าม และมาตรา 246 ให้หักจ่ายเป็นเงินสิบบนและรางวัลร้อยละสี่สิบจากเงินค่าขายของกลางโดยให้หักจ่ายเป็นเงินสินบนร้อยละยี่สิบ และเป็นรางวัลร้อยละยี่สิบ แต่กรณีที่มิได้ริบของกลางหรือของกลางไม่อาจจำหน่ายได้ให้หักจ่ายจากเงินค่าปรับ</a:t>
            </a:r>
          </a:p>
          <a:p>
            <a:pPr marL="109728" indent="0" algn="thaiDist">
              <a:buNone/>
            </a:pPr>
            <a:r>
              <a:rPr lang="th-TH" sz="104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	(2) ความผิดตามาตรา 202 มาตรา 243 และมาตรา 244 เฉพาะกรณีความผิดฐานหลีกเลี่ยงข้อจำกัดให้หักจ่ายเป็นเงินรางวัลร้อยละยี่สิบจากเงินค่าขายของกลาง แต่กรณีที่มิได้ริบของกลางหรือของกลางไม่อาจจำหน่ายได้ให้หักจ่ายจากเงินค่าปรับ</a:t>
            </a:r>
          </a:p>
          <a:p>
            <a:pPr marL="109728" indent="0" algn="thaiDist">
              <a:buNone/>
            </a:pPr>
            <a:r>
              <a:rPr lang="th-TH" sz="10400" spc="-4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	(3) กรณีที่มีการตรวจเก็บอากรขาด แจะเจ้าหน้าที่ผู้สำรวจเงินอากรตรวจพบเป็นผลให้เรียกอากรเพิ่มเติมได้ ให้จ่ายเงินรางวัลร้อยละสิบ ของเงินอากรที่กรมศุลกากรเรียกเก็บเพิ่มเติมได้</a:t>
            </a:r>
          </a:p>
          <a:p>
            <a:pPr marL="109728" indent="0" algn="thaiDist">
              <a:buNone/>
            </a:pPr>
            <a:r>
              <a:rPr lang="th-TH" sz="104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	เงินสินบนและรางวัลตาม (1) และ (2) ให้หักจ่ายเงินสินบนได้ไม่เกินคดีละห้าล้านบาท </a:t>
            </a:r>
            <a:r>
              <a:rPr lang="th-TH" sz="10400" spc="-3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และหัก</a:t>
            </a:r>
            <a:r>
              <a:rPr lang="th-TH" sz="10400" spc="-3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จ่ายเป็นรางวัล</a:t>
            </a:r>
            <a:r>
              <a:rPr lang="th-TH" sz="10400" spc="-3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ได้ไม่เกินคดีละห้าล้านบาท และตาม (3) ให้หักจ่ายเป็นเงินรางวัล</a:t>
            </a:r>
            <a:r>
              <a:rPr lang="th-TH" sz="104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ได้ไม่เกินห้าล้านบาทต่อการตรวจ</a:t>
            </a:r>
            <a:r>
              <a:rPr lang="th-TH" sz="104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พบ</a:t>
            </a:r>
          </a:p>
          <a:p>
            <a:pPr marL="109728" indent="0" algn="thaiDist">
              <a:buNone/>
            </a:pPr>
            <a:endParaRPr lang="th-TH" sz="1040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pPr marL="109728" indent="0" algn="l">
              <a:buNone/>
            </a:pPr>
            <a:r>
              <a:rPr lang="th-TH" sz="104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	</a:t>
            </a:r>
          </a:p>
          <a:p>
            <a:pPr marL="109728" indent="0" algn="l">
              <a:buNone/>
            </a:pPr>
            <a:endParaRPr lang="th-TH" sz="10400" dirty="0">
              <a:solidFill>
                <a:schemeClr val="accent6">
                  <a:lumMod val="50000"/>
                </a:schemeClr>
              </a:solidFill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1835696" y="332656"/>
            <a:ext cx="5688632" cy="701040"/>
          </a:xfrm>
        </p:spPr>
        <p:txBody>
          <a:bodyPr>
            <a:normAutofit fontScale="90000"/>
          </a:bodyPr>
          <a:lstStyle/>
          <a:p>
            <a: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เงินสินบนรางวัลตามกฎหมายศุลกากร</a:t>
            </a:r>
          </a:p>
        </p:txBody>
      </p:sp>
    </p:spTree>
    <p:extLst>
      <p:ext uri="{BB962C8B-B14F-4D97-AF65-F5344CB8AC3E}">
        <p14:creationId xmlns:p14="http://schemas.microsoft.com/office/powerpoint/2010/main" val="4239295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116632"/>
            <a:ext cx="5904656" cy="701040"/>
          </a:xfrm>
        </p:spPr>
        <p:txBody>
          <a:bodyPr>
            <a:noAutofit/>
          </a:bodyPr>
          <a:lstStyle/>
          <a:p>
            <a: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อัตราการจ่ายเงินสินบนและรางวัล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2581163"/>
              </p:ext>
            </p:extLst>
          </p:nvPr>
        </p:nvGraphicFramePr>
        <p:xfrm>
          <a:off x="-4" y="980728"/>
          <a:ext cx="9144004" cy="5832648"/>
        </p:xfrm>
        <a:graphic>
          <a:graphicData uri="http://schemas.openxmlformats.org/drawingml/2006/table">
            <a:tbl>
              <a:tblPr firstRow="1" firstCol="1" bandRow="1"/>
              <a:tblGrid>
                <a:gridCol w="1418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15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15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15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70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15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215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2155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2155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3803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56709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ฐานความผิดที่จ่าย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เงินสินบนและรางวัล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พ.ร.บ.ศุลกากร พ.ศ. 2469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ร่าง พ.ร.บ. ศุลกากร พ.ศ. .... มาตรา 257 (ที่ผ่านคณะกรรมาธิการ)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945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มาตรา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ที่จ่าย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เงินสินบน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(ร้อยละของค่าขาย ของกลางหรือค่าปรับ)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เงินรางวัล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มาตรา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ที่จ่าย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เงินสินบน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(ร้อยละของค่าขาย ของกลางหรือค่าปรับ)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 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เงินรางวัล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5006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1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เงินรางวัล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(ร้อยละของค่าขาย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ของกลางหรือค่าปรับ)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100" b="1" spc="-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ไม่มี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100" b="1" spc="-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เงินสินบน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1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ไม่เกินคดีละ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(ล้านบาท)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1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เงินรางวัล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(ร้อยละของค่าขาย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ของกลางหรือค่าปรับ)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100" b="1" spc="-5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ไม่เกินคดีละ 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000" b="1" spc="-5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(ล้านบาท)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7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สำแดงเท็จ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ordia New"/>
                          <a:ea typeface="Calibri"/>
                          <a:cs typeface="Cordia New"/>
                        </a:rPr>
                        <a:t>99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30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ordia New"/>
                          <a:ea typeface="Calibri"/>
                          <a:cs typeface="Cordia New"/>
                        </a:rPr>
                        <a:t>25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30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202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ordia New"/>
                          <a:ea typeface="Calibri"/>
                          <a:cs typeface="Cordia New"/>
                        </a:rPr>
                        <a:t>-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ordia New"/>
                          <a:ea typeface="Calibri"/>
                          <a:cs typeface="Cordia New"/>
                        </a:rPr>
                        <a:t>-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ordia New"/>
                          <a:ea typeface="Calibri"/>
                          <a:cs typeface="Cordia New"/>
                        </a:rPr>
                        <a:t>20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ordia New"/>
                          <a:ea typeface="Calibri"/>
                          <a:cs typeface="Cordia New"/>
                        </a:rPr>
                        <a:t>5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7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ลักลอบหนีศุลกากร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ordia New"/>
                          <a:ea typeface="Calibri"/>
                          <a:cs typeface="Cordia New"/>
                        </a:rPr>
                        <a:t>27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30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ordia New"/>
                          <a:ea typeface="Calibri"/>
                          <a:cs typeface="Cordia New"/>
                        </a:rPr>
                        <a:t>25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30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242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ordia New"/>
                          <a:ea typeface="Calibri"/>
                          <a:cs typeface="Cordia New"/>
                        </a:rPr>
                        <a:t>20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ordia New"/>
                          <a:ea typeface="Calibri"/>
                          <a:cs typeface="Cordia New"/>
                        </a:rPr>
                        <a:t>5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ordia New"/>
                          <a:ea typeface="Calibri"/>
                          <a:cs typeface="Cordia New"/>
                        </a:rPr>
                        <a:t>20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ordia New"/>
                          <a:ea typeface="Calibri"/>
                          <a:cs typeface="Cordia New"/>
                        </a:rPr>
                        <a:t>5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67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หลีกเลี่ยงอากร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ordia New"/>
                          <a:ea typeface="Calibri"/>
                          <a:cs typeface="Cordia New"/>
                        </a:rPr>
                        <a:t>27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30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ordia New"/>
                          <a:ea typeface="Calibri"/>
                          <a:cs typeface="Cordia New"/>
                        </a:rPr>
                        <a:t>25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30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243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ordia New"/>
                          <a:ea typeface="Calibri"/>
                          <a:cs typeface="Cordia New"/>
                        </a:rPr>
                        <a:t>-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-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 dirty="0">
                          <a:solidFill>
                            <a:srgbClr val="000000"/>
                          </a:solidFill>
                          <a:effectLst/>
                          <a:latin typeface="Cordia New"/>
                          <a:ea typeface="Calibri"/>
                          <a:cs typeface="Cordia New"/>
                        </a:rPr>
                        <a:t>20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5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67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หลีกเลี่ยงข้อห้าม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ordia New"/>
                          <a:ea typeface="Calibri"/>
                          <a:cs typeface="Cordia New"/>
                        </a:rPr>
                        <a:t>27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30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ordia New"/>
                          <a:ea typeface="Calibri"/>
                          <a:cs typeface="Cordia New"/>
                        </a:rPr>
                        <a:t>25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30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244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ordia New"/>
                          <a:ea typeface="Calibri"/>
                          <a:cs typeface="Cordia New"/>
                        </a:rPr>
                        <a:t>20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ordia New"/>
                          <a:ea typeface="Calibri"/>
                          <a:cs typeface="Cordia New"/>
                        </a:rPr>
                        <a:t>5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ordia New"/>
                          <a:ea typeface="Calibri"/>
                          <a:cs typeface="Cordia New"/>
                        </a:rPr>
                        <a:t>20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ordia New"/>
                          <a:ea typeface="Calibri"/>
                          <a:cs typeface="Cordia New"/>
                        </a:rPr>
                        <a:t>5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67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หลีกเลี่ยงข้อกำกัด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ordia New"/>
                          <a:ea typeface="Calibri"/>
                          <a:cs typeface="Cordia New"/>
                        </a:rPr>
                        <a:t>27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30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ordia New"/>
                          <a:ea typeface="Calibri"/>
                          <a:cs typeface="Cordia New"/>
                        </a:rPr>
                        <a:t>25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30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244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ordia New"/>
                          <a:ea typeface="Calibri"/>
                          <a:cs typeface="Cordia New"/>
                        </a:rPr>
                        <a:t>-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ordia New"/>
                          <a:ea typeface="Calibri"/>
                          <a:cs typeface="Cordia New"/>
                        </a:rPr>
                        <a:t>-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 dirty="0">
                          <a:solidFill>
                            <a:srgbClr val="000000"/>
                          </a:solidFill>
                          <a:effectLst/>
                          <a:latin typeface="Cordia New"/>
                          <a:ea typeface="Calibri"/>
                          <a:cs typeface="Cordia New"/>
                        </a:rPr>
                        <a:t>20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ordia New"/>
                          <a:ea typeface="Calibri"/>
                          <a:cs typeface="Cordia New"/>
                        </a:rPr>
                        <a:t>5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268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รับซื้อของลักลอบหนีศุลกากร ของหลีกเลี่ยงอากร และของหลีกเลี่ยงข้อห้าม ข้อกำกัด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ordia New"/>
                          <a:ea typeface="Calibri"/>
                          <a:cs typeface="Cordia New"/>
                        </a:rPr>
                        <a:t>27 </a:t>
                      </a:r>
                      <a:r>
                        <a:rPr lang="th-TH" sz="1300">
                          <a:solidFill>
                            <a:srgbClr val="000000"/>
                          </a:solidFill>
                          <a:effectLst/>
                          <a:latin typeface="Cordia New"/>
                          <a:ea typeface="Calibri"/>
                          <a:cs typeface="Cordia New"/>
                        </a:rPr>
                        <a:t>ทวิ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30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ordia New"/>
                          <a:ea typeface="Calibri"/>
                          <a:cs typeface="Cordia New"/>
                        </a:rPr>
                        <a:t>25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30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24</a:t>
                      </a: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6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ordia New"/>
                          <a:ea typeface="Calibri"/>
                          <a:cs typeface="Cordia New"/>
                        </a:rPr>
                        <a:t>20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ordia New"/>
                          <a:ea typeface="Calibri"/>
                          <a:cs typeface="Cordia New"/>
                        </a:rPr>
                        <a:t>5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effectLst/>
                          <a:latin typeface="Cordia New"/>
                          <a:ea typeface="Calibri"/>
                          <a:cs typeface="Cordia New"/>
                        </a:rPr>
                        <a:t>20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ordia New"/>
                          <a:ea typeface="Calibri"/>
                          <a:cs typeface="Cordia New"/>
                        </a:rPr>
                        <a:t>5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746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ตรวจพบการเก็บอากรขาด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102 ตรีอนุ 3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-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10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-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255 (3)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-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-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10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3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ordia New"/>
                        </a:rPr>
                        <a:t>5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5480" marR="554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87894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323528" y="1426773"/>
            <a:ext cx="8496944" cy="5170579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marL="92075" lvl="1" indent="300038" algn="thaiDist">
              <a:buNone/>
            </a:pPr>
            <a:r>
              <a:rPr lang="th-TH" dirty="0"/>
              <a:t>	</a:t>
            </a:r>
            <a:r>
              <a:rPr lang="th-TH" sz="17600" b="1" spc="-2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มาตรา ๒๕๖ </a:t>
            </a:r>
            <a:r>
              <a:rPr lang="th-TH" sz="17600" spc="-2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ภายใต้บังคับมาตรา 257 บรรดาความผิดตามพระราชบัญญัตินี้</a:t>
            </a:r>
            <a:r>
              <a:rPr lang="th-TH" sz="176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ถ้าบุคคลนั้นยินยอมใช้ค่าปรับ หรือได้ทำความตกลง หรือทำทัณฑ์บน </a:t>
            </a:r>
            <a:r>
              <a:rPr lang="th-TH" sz="17600" spc="-3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หรือให้ประกันตามที่อธิบดีเห็นสมควรแล้ว อธิบดีจะงดการฟ้องร้องเสียก็ได้ </a:t>
            </a:r>
            <a:r>
              <a:rPr lang="th-TH" sz="176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และให้ถือว่าคดีเลิกกันตามบทบัญญัติแห่งประมวลกฎหมายวิธีพิจารณาความอาญา</a:t>
            </a:r>
          </a:p>
          <a:p>
            <a:pPr marL="92075" lvl="1" indent="300038" algn="thaiDist">
              <a:buNone/>
            </a:pPr>
            <a:r>
              <a:rPr lang="th-TH" sz="176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	</a:t>
            </a:r>
            <a:r>
              <a:rPr lang="th-TH" sz="17600" spc="6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ในกรณีอธิบดีเห็นสมควรจะฟ้องบุคคลใดตามพระราชบัญญัตินี้ให้</a:t>
            </a:r>
            <a:r>
              <a:rPr lang="th-TH" sz="176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บันทึกเหตุผลในการฟ้องผู้กระทำความผิดไว้ด้วย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61DCBBE1-314B-45E7-A14D-E54A756E973C}" type="slidenum">
              <a:rPr lang="th-TH" smtClean="0"/>
              <a:t>41</a:t>
            </a:fld>
            <a:endParaRPr lang="th-TH"/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1763688" y="332656"/>
            <a:ext cx="5904656" cy="701040"/>
          </a:xfrm>
        </p:spPr>
        <p:txBody>
          <a:bodyPr>
            <a:normAutofit fontScale="90000"/>
          </a:bodyPr>
          <a:lstStyle/>
          <a:p>
            <a: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การเปรียบเทียบคดีตามกฎหมายศุลกากร</a:t>
            </a:r>
          </a:p>
        </p:txBody>
      </p:sp>
    </p:spTree>
    <p:extLst>
      <p:ext uri="{BB962C8B-B14F-4D97-AF65-F5344CB8AC3E}">
        <p14:creationId xmlns:p14="http://schemas.microsoft.com/office/powerpoint/2010/main" val="22890409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395536" y="1340768"/>
            <a:ext cx="8291264" cy="5517232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marL="109728" indent="0" algn="thaiDist">
              <a:buNone/>
            </a:pPr>
            <a:r>
              <a:rPr lang="th-TH" dirty="0"/>
              <a:t>	</a:t>
            </a:r>
            <a:r>
              <a:rPr lang="th-TH" sz="14400" b="1" spc="7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มาตรา ๒๕๗ </a:t>
            </a:r>
            <a:r>
              <a:rPr lang="th-TH" sz="14400" spc="7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ความผิดตามมาตรา 227 มาตรา 242 </a:t>
            </a:r>
            <a:r>
              <a:rPr lang="th-TH" sz="144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มาตรา 243 มาตรา 244 และมาตรา 247 ถ้าราคาของกลางรวม</a:t>
            </a:r>
            <a:r>
              <a:rPr lang="th-TH" sz="14400" spc="-1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ค่าอากรเข้าด้วยแล้วเกินกว่าสี่แสนบาท ให้คณะกรรมการเปรียบเทียบ</a:t>
            </a:r>
            <a:r>
              <a:rPr lang="th-TH" sz="144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มีอำนาจเปรียบเทียบได้</a:t>
            </a:r>
          </a:p>
          <a:p>
            <a:pPr marL="109728" indent="0" algn="thaiDist">
              <a:buNone/>
            </a:pPr>
            <a:r>
              <a:rPr lang="th-TH" sz="14400" b="1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	</a:t>
            </a:r>
            <a:r>
              <a:rPr lang="th-TH" sz="144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คณะกรรมการเปรียบเทียบตามวรรคหนึ่งประกอบด้วยผู้แทนกรมศุลกากร ผู้แทนกระทรวงการคลัง และผู้แทนสำนักงานตำรวจแห่งชาติ</a:t>
            </a:r>
          </a:p>
          <a:p>
            <a:pPr marL="109728" indent="0" algn="thaiDist">
              <a:buNone/>
            </a:pPr>
            <a:r>
              <a:rPr lang="th-TH" sz="144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	</a:t>
            </a:r>
            <a:r>
              <a:rPr lang="th-TH" sz="14400" spc="-4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เมื่อคณะกรรมการเปรียบเทียบได้ทำการเปรียบเทียบกรณีใด</a:t>
            </a:r>
            <a:r>
              <a:rPr lang="th-TH" sz="14400" spc="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 และผู้ต้องหาได้ชำระเงินค่าปรับ หรือได้ทำความตกลง หรือทำทัณฑ์บน หรือให้ประกัน ตามคำเปรียบเทียบภายในระยะเวลาที่คณะกรรมการเปรียบเทียบกำหนดแล้ว ให้ถือว่าคดีเลิกกันตามบทบัญญัติแห่งประมวลกฎหมายวิธีพิจารณาความอาญา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61DCBBE1-314B-45E7-A14D-E54A756E973C}" type="slidenum">
              <a:rPr lang="th-TH" smtClean="0"/>
              <a:t>42</a:t>
            </a:fld>
            <a:endParaRPr lang="th-TH"/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1691680" y="332656"/>
            <a:ext cx="5760640" cy="701040"/>
          </a:xfrm>
        </p:spPr>
        <p:txBody>
          <a:bodyPr>
            <a:normAutofit fontScale="90000"/>
          </a:bodyPr>
          <a:lstStyle/>
          <a:p>
            <a:r>
              <a:rPr lang="th-TH" sz="4000" dirty="0">
                <a:solidFill>
                  <a:schemeClr val="accent6">
                    <a:lumMod val="50000"/>
                  </a:schemeClr>
                </a:solidFill>
                <a:latin typeface="Cordia New" pitchFamily="34" charset="-34"/>
                <a:cs typeface="Cordia New" pitchFamily="34" charset="-34"/>
              </a:rPr>
              <a:t>การเปรียบเทียบคดีตามกฎหมายศุลกากร</a:t>
            </a:r>
          </a:p>
        </p:txBody>
      </p:sp>
    </p:spTree>
    <p:extLst>
      <p:ext uri="{BB962C8B-B14F-4D97-AF65-F5344CB8AC3E}">
        <p14:creationId xmlns:p14="http://schemas.microsoft.com/office/powerpoint/2010/main" val="41494097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31913" y="-26988"/>
            <a:ext cx="6696075" cy="86360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b="1" dirty="0">
                <a:solidFill>
                  <a:srgbClr val="000000"/>
                </a:solidFill>
              </a:rPr>
              <a:t>การเปรียบเทียบงดการฟ้องร้องตามกฎหมายศุลกากร</a:t>
            </a:r>
          </a:p>
        </p:txBody>
      </p:sp>
      <p:sp>
        <p:nvSpPr>
          <p:cNvPr id="8" name="Rectangle 7"/>
          <p:cNvSpPr/>
          <p:nvPr/>
        </p:nvSpPr>
        <p:spPr>
          <a:xfrm>
            <a:off x="539750" y="1484313"/>
            <a:ext cx="3527425" cy="9366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2000" dirty="0">
                <a:solidFill>
                  <a:srgbClr val="000000"/>
                </a:solidFill>
              </a:rPr>
              <a:t>คณะกรรมการเปรียบเทียบ</a:t>
            </a:r>
          </a:p>
          <a:p>
            <a:pPr algn="ctr">
              <a:defRPr/>
            </a:pPr>
            <a:r>
              <a:rPr lang="th-TH" sz="2000" dirty="0">
                <a:solidFill>
                  <a:srgbClr val="000000"/>
                </a:solidFill>
              </a:rPr>
              <a:t>งดการฟ้องร้อง ประกอบด้วย ผู้แทนกรมศุลกากร ผู้แทนกระทรวงการคลัง ผู้แทน </a:t>
            </a:r>
            <a:r>
              <a:rPr lang="th-TH" sz="2000" dirty="0" err="1">
                <a:solidFill>
                  <a:srgbClr val="000000"/>
                </a:solidFill>
              </a:rPr>
              <a:t>สตช</a:t>
            </a:r>
            <a:r>
              <a:rPr lang="th-TH" sz="2000" b="1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4932363" y="1484313"/>
            <a:ext cx="3816350" cy="9366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2000" dirty="0">
                <a:solidFill>
                  <a:srgbClr val="000000"/>
                </a:solidFill>
              </a:rPr>
              <a:t>อธิบดีกรมศุลกากร</a:t>
            </a:r>
          </a:p>
        </p:txBody>
      </p:sp>
      <p:sp>
        <p:nvSpPr>
          <p:cNvPr id="3" name="Rectangle 2"/>
          <p:cNvSpPr/>
          <p:nvPr/>
        </p:nvSpPr>
        <p:spPr>
          <a:xfrm>
            <a:off x="34925" y="2852738"/>
            <a:ext cx="3168650" cy="13684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2300" dirty="0">
                <a:solidFill>
                  <a:srgbClr val="000000"/>
                </a:solidFill>
              </a:rPr>
              <a:t>ความผิดตามมาตรา  227 มาตรา 242 มาตรา 243 มาตรา 244 และมาตรา 247</a:t>
            </a:r>
          </a:p>
        </p:txBody>
      </p:sp>
      <p:sp>
        <p:nvSpPr>
          <p:cNvPr id="7" name="Rectangle 6"/>
          <p:cNvSpPr/>
          <p:nvPr/>
        </p:nvSpPr>
        <p:spPr>
          <a:xfrm>
            <a:off x="395288" y="4508500"/>
            <a:ext cx="2376487" cy="10080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2000" dirty="0">
                <a:solidFill>
                  <a:srgbClr val="000000"/>
                </a:solidFill>
              </a:rPr>
              <a:t>ราคาของกลางรวมอากร </a:t>
            </a:r>
          </a:p>
          <a:p>
            <a:pPr algn="ctr">
              <a:defRPr/>
            </a:pPr>
            <a:r>
              <a:rPr lang="th-TH" sz="2000" dirty="0">
                <a:solidFill>
                  <a:srgbClr val="000000"/>
                </a:solidFill>
              </a:rPr>
              <a:t>เกินกว่า 400,000 บาท</a:t>
            </a:r>
          </a:p>
        </p:txBody>
      </p:sp>
      <p:sp>
        <p:nvSpPr>
          <p:cNvPr id="9" name="Rectangle 8"/>
          <p:cNvSpPr/>
          <p:nvPr/>
        </p:nvSpPr>
        <p:spPr>
          <a:xfrm>
            <a:off x="3419475" y="2852738"/>
            <a:ext cx="3097213" cy="13684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2300" dirty="0">
                <a:solidFill>
                  <a:srgbClr val="000000"/>
                </a:solidFill>
              </a:rPr>
              <a:t>ความผิดตามมาตรา  227 มาตรา 242 </a:t>
            </a:r>
            <a:r>
              <a:rPr lang="th-TH" sz="2300" spc="-50" dirty="0">
                <a:solidFill>
                  <a:srgbClr val="000000"/>
                </a:solidFill>
              </a:rPr>
              <a:t>มาตรา 243 มาตรา 244 และมาตรา 247</a:t>
            </a:r>
          </a:p>
        </p:txBody>
      </p:sp>
      <p:sp>
        <p:nvSpPr>
          <p:cNvPr id="10" name="Rectangle 9"/>
          <p:cNvSpPr/>
          <p:nvPr/>
        </p:nvSpPr>
        <p:spPr>
          <a:xfrm>
            <a:off x="6723063" y="2852738"/>
            <a:ext cx="2457450" cy="13684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2400" spc="-20" dirty="0">
                <a:solidFill>
                  <a:srgbClr val="000000"/>
                </a:solidFill>
              </a:rPr>
              <a:t>ความผิดตามมาตราอื่น ๆ  ในหมวดที่ 9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827463" y="4508500"/>
            <a:ext cx="2112962" cy="10080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2000" dirty="0">
                <a:solidFill>
                  <a:srgbClr val="000000"/>
                </a:solidFill>
              </a:rPr>
              <a:t>ราคาของกลางรวมอากร </a:t>
            </a:r>
          </a:p>
          <a:p>
            <a:pPr algn="ctr">
              <a:defRPr/>
            </a:pPr>
            <a:r>
              <a:rPr lang="th-TH" sz="2000" dirty="0">
                <a:solidFill>
                  <a:srgbClr val="000000"/>
                </a:solidFill>
              </a:rPr>
              <a:t>ไม่เกิน 400,000 บาท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999288" y="4508500"/>
            <a:ext cx="2036762" cy="10080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2000" dirty="0">
                <a:solidFill>
                  <a:srgbClr val="000000"/>
                </a:solidFill>
              </a:rPr>
              <a:t>ไม่จำกัดมูลค่าของกลา</a:t>
            </a:r>
            <a:r>
              <a:rPr lang="th-TH" sz="2000" b="1" dirty="0">
                <a:solidFill>
                  <a:srgbClr val="000000"/>
                </a:solidFill>
              </a:rPr>
              <a:t>ง</a:t>
            </a: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2339975" y="1125538"/>
            <a:ext cx="44640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804025" y="1125538"/>
            <a:ext cx="0" cy="323850"/>
          </a:xfrm>
          <a:prstGeom prst="line">
            <a:avLst/>
          </a:prstGeom>
          <a:ln w="285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339975" y="1125538"/>
            <a:ext cx="0" cy="323850"/>
          </a:xfrm>
          <a:prstGeom prst="line">
            <a:avLst/>
          </a:prstGeom>
          <a:ln w="285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967288" y="2636838"/>
            <a:ext cx="30607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813550" y="2474913"/>
            <a:ext cx="0" cy="161925"/>
          </a:xfrm>
          <a:prstGeom prst="line">
            <a:avLst/>
          </a:prstGeom>
          <a:ln w="285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8027988" y="2636838"/>
            <a:ext cx="0" cy="161925"/>
          </a:xfrm>
          <a:prstGeom prst="line">
            <a:avLst/>
          </a:prstGeom>
          <a:ln w="285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619250" y="2636838"/>
            <a:ext cx="4763" cy="179387"/>
          </a:xfrm>
          <a:prstGeom prst="line">
            <a:avLst/>
          </a:prstGeom>
          <a:ln w="285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003800" y="2636838"/>
            <a:ext cx="0" cy="161925"/>
          </a:xfrm>
          <a:prstGeom prst="line">
            <a:avLst/>
          </a:prstGeom>
          <a:ln w="285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1619250" y="2636838"/>
            <a:ext cx="7207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365375" y="2474913"/>
            <a:ext cx="0" cy="161925"/>
          </a:xfrm>
          <a:prstGeom prst="line">
            <a:avLst/>
          </a:prstGeom>
          <a:ln w="285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547813" y="4265613"/>
            <a:ext cx="0" cy="242887"/>
          </a:xfrm>
          <a:prstGeom prst="line">
            <a:avLst/>
          </a:prstGeom>
          <a:ln w="285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4859338" y="4265613"/>
            <a:ext cx="0" cy="242887"/>
          </a:xfrm>
          <a:prstGeom prst="line">
            <a:avLst/>
          </a:prstGeom>
          <a:ln w="285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8027988" y="4257675"/>
            <a:ext cx="0" cy="242888"/>
          </a:xfrm>
          <a:prstGeom prst="line">
            <a:avLst/>
          </a:prstGeom>
          <a:ln w="285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2504728" y="6237560"/>
            <a:ext cx="4227512" cy="431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2000" dirty="0">
                <a:solidFill>
                  <a:srgbClr val="000000"/>
                </a:solidFill>
              </a:rPr>
              <a:t>คดีเลิกกันตามประมวลกฎหมายวิธีพิจารณาความอาญา</a:t>
            </a:r>
          </a:p>
        </p:txBody>
      </p:sp>
      <p:cxnSp>
        <p:nvCxnSpPr>
          <p:cNvPr id="45" name="Straight Connector 44"/>
          <p:cNvCxnSpPr/>
          <p:nvPr/>
        </p:nvCxnSpPr>
        <p:spPr>
          <a:xfrm>
            <a:off x="1547813" y="5516563"/>
            <a:ext cx="0" cy="4333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4645025" y="5949950"/>
            <a:ext cx="0" cy="242888"/>
          </a:xfrm>
          <a:prstGeom prst="line">
            <a:avLst/>
          </a:prstGeom>
          <a:ln w="285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547813" y="5949950"/>
            <a:ext cx="64690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8042275" y="5516563"/>
            <a:ext cx="0" cy="4333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4681538" y="836613"/>
            <a:ext cx="0" cy="288925"/>
          </a:xfrm>
          <a:prstGeom prst="line">
            <a:avLst/>
          </a:prstGeom>
          <a:ln w="285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0324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Tie">
  <a:themeElements>
    <a:clrScheme name="Custom 14">
      <a:dk1>
        <a:srgbClr val="AAD957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809</TotalTime>
  <Words>2551</Words>
  <Application>Microsoft Office PowerPoint</Application>
  <PresentationFormat>On-screen Show (4:3)</PresentationFormat>
  <Paragraphs>343</Paragraphs>
  <Slides>43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4" baseType="lpstr">
      <vt:lpstr>Angsana New</vt:lpstr>
      <vt:lpstr>Arial</vt:lpstr>
      <vt:lpstr>Calibri</vt:lpstr>
      <vt:lpstr>Cordia New</vt:lpstr>
      <vt:lpstr>Garamond</vt:lpstr>
      <vt:lpstr>Tahoma</vt:lpstr>
      <vt:lpstr>TH SarabunIT๙</vt:lpstr>
      <vt:lpstr>Tunga</vt:lpstr>
      <vt:lpstr>Verdana</vt:lpstr>
      <vt:lpstr>Wingdings 3</vt:lpstr>
      <vt:lpstr>BlackTie</vt:lpstr>
      <vt:lpstr>PowerPoint Presentation</vt:lpstr>
      <vt:lpstr>PowerPoint Presentation</vt:lpstr>
      <vt:lpstr> หมวด 4 หน้าที่ของปวงชนชาวไทย </vt:lpstr>
      <vt:lpstr> หมวด 4 หน้าที่ของปวงชนชาวไทย </vt:lpstr>
      <vt:lpstr> การเสียอากร </vt:lpstr>
      <vt:lpstr> การเสียอากร </vt:lpstr>
      <vt:lpstr> การเสียอากร </vt:lpstr>
      <vt:lpstr>กฎหมายศุลกากรฉบับใหม่</vt:lpstr>
      <vt:lpstr> การประเมินอากร </vt:lpstr>
      <vt:lpstr>การประเมินอากร</vt:lpstr>
      <vt:lpstr>ระยะเวลาในการประเมินอากรตามกฎหมายศุลกากร</vt:lpstr>
      <vt:lpstr>การส่งแบบแจ้งการประเมินอากร</vt:lpstr>
      <vt:lpstr>มาตรการทางแพ่งสำหรับผู้ค้างค่าอากร</vt:lpstr>
      <vt:lpstr>เงินเพิ่มและเบี้ยปรับ</vt:lpstr>
      <vt:lpstr>มาตรการทางปกครองสำหรับผู้ค้างค่าอากร</vt:lpstr>
      <vt:lpstr>การกักของ</vt:lpstr>
      <vt:lpstr>การกักของของผู้ค้างชำระค่าอากร</vt:lpstr>
      <vt:lpstr> เงินที่ได้จากการขายทอดตลาดของที่กักไว้ </vt:lpstr>
      <vt:lpstr> การยึดหรืออายัดทรัพย์ ของผู้นำของเข้า ผู้ส่งของออกที่ค้างชำระค่าอากร </vt:lpstr>
      <vt:lpstr> เงินที่ได้จากการขายทอดตลาดทรัพย์ที่ยึดหรืออายัด </vt:lpstr>
      <vt:lpstr> การอุทธรณ์การประเมินเงินอากร </vt:lpstr>
      <vt:lpstr>PowerPoint Presentation</vt:lpstr>
      <vt:lpstr>บทกำหนดโทษตามกฎหมายศุลกากร</vt:lpstr>
      <vt:lpstr>ความผิดฐานสำแดงเท็จ</vt:lpstr>
      <vt:lpstr>อายุความอาญา</vt:lpstr>
      <vt:lpstr>ความผิดฐานแจ้งข้อความเท็จ</vt:lpstr>
      <vt:lpstr>ความผิดฐานปลอมเอกสาร</vt:lpstr>
      <vt:lpstr>ความผิดฐานลักลอบหนีศุลกากร</vt:lpstr>
      <vt:lpstr>ความผิดฐานหลีกเลี่ยงอากร</vt:lpstr>
      <vt:lpstr>ความผิดฐานหลีกเลี่ยงข้อห้าม ข้อกำกัด</vt:lpstr>
      <vt:lpstr>ของต้องห้าม</vt:lpstr>
      <vt:lpstr>ของต้องกำกัด</vt:lpstr>
      <vt:lpstr> กฎหมายควบคุมการส่งผ่าน นำผ่านราชอาณาจักรซึ่งสินค้า </vt:lpstr>
      <vt:lpstr> กฎหมายควบคุมการส่งผ่าน นำผ่านราชอาณาจักรซึ่งสินค้า </vt:lpstr>
      <vt:lpstr> กฎหมายควบคุมการส่งผ่าน นำผ่านราชอาณาจักรซึ่งสินค้า </vt:lpstr>
      <vt:lpstr>ความผิดของผู้ใช้ ผู้สนับสนุน การกระทำความผิด</vt:lpstr>
      <vt:lpstr>ความผิดฐานรับซื้อของที่เป็นความผิด</vt:lpstr>
      <vt:lpstr>ข้อยกเว้น เรื่องเจตนาในการกระทำความผิด</vt:lpstr>
      <vt:lpstr>เงินสินบนรางวัลตามกฎหมายศุลกากร</vt:lpstr>
      <vt:lpstr>อัตราการจ่ายเงินสินบนและรางวัล</vt:lpstr>
      <vt:lpstr>การเปรียบเทียบคดีตามกฎหมายศุลกากร</vt:lpstr>
      <vt:lpstr>การเปรียบเทียบคดีตามกฎหมายศุลกากร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Chutima Ruabrad</dc:creator>
  <cp:lastModifiedBy>thaicustoms1</cp:lastModifiedBy>
  <cp:revision>160</cp:revision>
  <cp:lastPrinted>2017-05-29T01:33:22Z</cp:lastPrinted>
  <dcterms:created xsi:type="dcterms:W3CDTF">2017-05-08T04:08:52Z</dcterms:created>
  <dcterms:modified xsi:type="dcterms:W3CDTF">2017-05-31T07:03:17Z</dcterms:modified>
</cp:coreProperties>
</file>